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22"/>
  </p:notesMasterIdLst>
  <p:sldIdLst>
    <p:sldId id="256" r:id="rId4"/>
    <p:sldId id="274" r:id="rId5"/>
    <p:sldId id="361" r:id="rId6"/>
    <p:sldId id="357" r:id="rId7"/>
    <p:sldId id="257" r:id="rId8"/>
    <p:sldId id="258" r:id="rId9"/>
    <p:sldId id="278" r:id="rId10"/>
    <p:sldId id="277" r:id="rId11"/>
    <p:sldId id="353" r:id="rId12"/>
    <p:sldId id="358" r:id="rId13"/>
    <p:sldId id="360" r:id="rId14"/>
    <p:sldId id="268" r:id="rId15"/>
    <p:sldId id="269" r:id="rId16"/>
    <p:sldId id="267" r:id="rId17"/>
    <p:sldId id="262" r:id="rId18"/>
    <p:sldId id="362" r:id="rId19"/>
    <p:sldId id="273" r:id="rId20"/>
    <p:sldId id="35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DA7688F-72B3-41DE-B71B-D6B9077F004A}">
          <p14:sldIdLst>
            <p14:sldId id="256"/>
          </p14:sldIdLst>
        </p14:section>
        <p14:section name="Objective" id="{8910E3AE-D3B1-43A8-BC89-10A5107A6C3F}">
          <p14:sldIdLst>
            <p14:sldId id="274"/>
            <p14:sldId id="361"/>
          </p14:sldIdLst>
        </p14:section>
        <p14:section name="Rationale" id="{F9936175-06FC-44D1-8848-77150F4A4DB2}">
          <p14:sldIdLst>
            <p14:sldId id="357"/>
            <p14:sldId id="257"/>
            <p14:sldId id="258"/>
            <p14:sldId id="278"/>
            <p14:sldId id="277"/>
          </p14:sldIdLst>
        </p14:section>
        <p14:section name="is MS a serious health problem?" id="{60B2FF51-4891-42AC-98F4-630292DF359D}">
          <p14:sldIdLst>
            <p14:sldId id="353"/>
          </p14:sldIdLst>
        </p14:section>
        <p14:section name="More Data" id="{54EB9CD7-9F74-4A26-A95E-61E9E3BAA481}">
          <p14:sldIdLst>
            <p14:sldId id="358"/>
          </p14:sldIdLst>
        </p14:section>
        <p14:section name="Curable?" id="{A3ADCBA3-D3A4-4C43-8079-4D9E42B1C607}">
          <p14:sldIdLst>
            <p14:sldId id="360"/>
            <p14:sldId id="268"/>
          </p14:sldIdLst>
        </p14:section>
        <p14:section name="General recommendation" id="{39A3634E-28D5-46C4-9E7E-A4A6C4657CAF}">
          <p14:sldIdLst>
            <p14:sldId id="269"/>
          </p14:sldIdLst>
        </p14:section>
        <p14:section name="Management of CVD" id="{1FAAEED5-A9D7-4CEA-8CBB-248EFA85A148}">
          <p14:sldIdLst>
            <p14:sldId id="267"/>
          </p14:sldIdLst>
        </p14:section>
        <p14:section name="Screening Methods" id="{78B48804-B9FA-489B-88F3-442EA54BBF2F}">
          <p14:sldIdLst>
            <p14:sldId id="262"/>
            <p14:sldId id="362"/>
            <p14:sldId id="273"/>
            <p14:sldId id="3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D6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73" autoAdjust="0"/>
    <p:restoredTop sz="94660"/>
  </p:normalViewPr>
  <p:slideViewPr>
    <p:cSldViewPr snapToGrid="0">
      <p:cViewPr varScale="1">
        <p:scale>
          <a:sx n="72" d="100"/>
          <a:sy n="72" d="100"/>
        </p:scale>
        <p:origin x="61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DDEB8D-3C6D-4C70-BAF7-B314D2AECF27}" type="doc">
      <dgm:prSet loTypeId="urn:microsoft.com/office/officeart/2005/8/layout/vList5" loCatId="list" qsTypeId="urn:microsoft.com/office/officeart/2005/8/quickstyle/simple2" qsCatId="simple" csTypeId="urn:microsoft.com/office/officeart/2005/8/colors/accent2_1" csCatId="accent2"/>
      <dgm:spPr/>
      <dgm:t>
        <a:bodyPr/>
        <a:lstStyle/>
        <a:p>
          <a:endParaRPr lang="en-US"/>
        </a:p>
      </dgm:t>
    </dgm:pt>
    <dgm:pt modelId="{8A14C73D-EEE5-4DE0-9D50-6DB70DDA8317}">
      <dgm:prSet/>
      <dgm:spPr/>
      <dgm:t>
        <a:bodyPr/>
        <a:lstStyle/>
        <a:p>
          <a:r>
            <a:rPr lang="en-US" b="1" dirty="0"/>
            <a:t>Overview of Metabolic Disorders in HIV</a:t>
          </a:r>
          <a:endParaRPr lang="en-US" dirty="0"/>
        </a:p>
      </dgm:t>
    </dgm:pt>
    <dgm:pt modelId="{7BC7F313-7072-4055-9300-7EBCF0218A97}" type="parTrans" cxnId="{E98CE783-984D-4797-86EC-D39CE34456BE}">
      <dgm:prSet/>
      <dgm:spPr/>
      <dgm:t>
        <a:bodyPr/>
        <a:lstStyle/>
        <a:p>
          <a:endParaRPr lang="en-US"/>
        </a:p>
      </dgm:t>
    </dgm:pt>
    <dgm:pt modelId="{559D29E9-1D17-4D76-A0FA-69DBD5FE1740}" type="sibTrans" cxnId="{E98CE783-984D-4797-86EC-D39CE34456BE}">
      <dgm:prSet/>
      <dgm:spPr/>
      <dgm:t>
        <a:bodyPr/>
        <a:lstStyle/>
        <a:p>
          <a:endParaRPr lang="en-US"/>
        </a:p>
      </dgm:t>
    </dgm:pt>
    <dgm:pt modelId="{D4F216CE-A1BC-4045-8A6E-9E65F43A9B52}">
      <dgm:prSet/>
      <dgm:spPr/>
      <dgm:t>
        <a:bodyPr/>
        <a:lstStyle/>
        <a:p>
          <a:r>
            <a:rPr lang="en-US" b="1" dirty="0"/>
            <a:t>Types of ART and Metabolic Disorders </a:t>
          </a:r>
          <a:endParaRPr lang="en-US" dirty="0"/>
        </a:p>
      </dgm:t>
    </dgm:pt>
    <dgm:pt modelId="{39AC9A37-90DC-4FBE-AC28-C4D613813A8C}" type="parTrans" cxnId="{DAD8F749-32C1-4E25-AC9A-DC8F27CE40B6}">
      <dgm:prSet/>
      <dgm:spPr/>
      <dgm:t>
        <a:bodyPr/>
        <a:lstStyle/>
        <a:p>
          <a:endParaRPr lang="en-US"/>
        </a:p>
      </dgm:t>
    </dgm:pt>
    <dgm:pt modelId="{C8318F41-8621-495F-A001-5B369332EEBD}" type="sibTrans" cxnId="{DAD8F749-32C1-4E25-AC9A-DC8F27CE40B6}">
      <dgm:prSet/>
      <dgm:spPr/>
      <dgm:t>
        <a:bodyPr/>
        <a:lstStyle/>
        <a:p>
          <a:endParaRPr lang="en-US"/>
        </a:p>
      </dgm:t>
    </dgm:pt>
    <dgm:pt modelId="{08007F25-DC4D-4FD7-8DC4-4DA108C8B328}">
      <dgm:prSet/>
      <dgm:spPr/>
      <dgm:t>
        <a:bodyPr/>
        <a:lstStyle/>
        <a:p>
          <a:r>
            <a:rPr lang="en-US" b="1" dirty="0"/>
            <a:t>Concern, Intervention and Prevention methods</a:t>
          </a:r>
          <a:endParaRPr lang="en-US" dirty="0"/>
        </a:p>
      </dgm:t>
    </dgm:pt>
    <dgm:pt modelId="{B44A0AAA-5B26-4597-A6D9-5FB8B7ACAAA5}" type="parTrans" cxnId="{359BE877-A72D-4E57-B675-D07741D93F37}">
      <dgm:prSet/>
      <dgm:spPr/>
      <dgm:t>
        <a:bodyPr/>
        <a:lstStyle/>
        <a:p>
          <a:endParaRPr lang="en-US"/>
        </a:p>
      </dgm:t>
    </dgm:pt>
    <dgm:pt modelId="{44507F64-E031-4B29-9390-0D82163A1F8C}" type="sibTrans" cxnId="{359BE877-A72D-4E57-B675-D07741D93F37}">
      <dgm:prSet/>
      <dgm:spPr/>
      <dgm:t>
        <a:bodyPr/>
        <a:lstStyle/>
        <a:p>
          <a:endParaRPr lang="en-US"/>
        </a:p>
      </dgm:t>
    </dgm:pt>
    <dgm:pt modelId="{5D5DCF0A-A46B-4409-83DC-8C0BF992E879}" type="pres">
      <dgm:prSet presAssocID="{4EDDEB8D-3C6D-4C70-BAF7-B314D2AECF27}" presName="Name0" presStyleCnt="0">
        <dgm:presLayoutVars>
          <dgm:dir/>
          <dgm:animLvl val="lvl"/>
          <dgm:resizeHandles val="exact"/>
        </dgm:presLayoutVars>
      </dgm:prSet>
      <dgm:spPr/>
    </dgm:pt>
    <dgm:pt modelId="{A3F4E7F8-9824-4A58-8A50-5A3CA94E4951}" type="pres">
      <dgm:prSet presAssocID="{8A14C73D-EEE5-4DE0-9D50-6DB70DDA8317}" presName="linNode" presStyleCnt="0"/>
      <dgm:spPr/>
    </dgm:pt>
    <dgm:pt modelId="{E9ECCD2D-5F64-40BC-9DE5-3E69411935E2}" type="pres">
      <dgm:prSet presAssocID="{8A14C73D-EEE5-4DE0-9D50-6DB70DDA8317}" presName="parentText" presStyleLbl="node1" presStyleIdx="0" presStyleCnt="3">
        <dgm:presLayoutVars>
          <dgm:chMax val="1"/>
          <dgm:bulletEnabled val="1"/>
        </dgm:presLayoutVars>
      </dgm:prSet>
      <dgm:spPr/>
    </dgm:pt>
    <dgm:pt modelId="{015FBE8F-EB3F-492C-8F2D-CF56782D17CF}" type="pres">
      <dgm:prSet presAssocID="{559D29E9-1D17-4D76-A0FA-69DBD5FE1740}" presName="sp" presStyleCnt="0"/>
      <dgm:spPr/>
    </dgm:pt>
    <dgm:pt modelId="{B6E23C3A-58F2-4946-A76B-D920E2EA285F}" type="pres">
      <dgm:prSet presAssocID="{D4F216CE-A1BC-4045-8A6E-9E65F43A9B52}" presName="linNode" presStyleCnt="0"/>
      <dgm:spPr/>
    </dgm:pt>
    <dgm:pt modelId="{4CFB50A9-D61A-443D-B219-547A6132DFC9}" type="pres">
      <dgm:prSet presAssocID="{D4F216CE-A1BC-4045-8A6E-9E65F43A9B52}" presName="parentText" presStyleLbl="node1" presStyleIdx="1" presStyleCnt="3">
        <dgm:presLayoutVars>
          <dgm:chMax val="1"/>
          <dgm:bulletEnabled val="1"/>
        </dgm:presLayoutVars>
      </dgm:prSet>
      <dgm:spPr/>
    </dgm:pt>
    <dgm:pt modelId="{0FDFCE19-4FC4-4B67-ABF9-0854A8134268}" type="pres">
      <dgm:prSet presAssocID="{C8318F41-8621-495F-A001-5B369332EEBD}" presName="sp" presStyleCnt="0"/>
      <dgm:spPr/>
    </dgm:pt>
    <dgm:pt modelId="{AA2A14F8-E7AB-4C7C-929A-EAD5E028DA94}" type="pres">
      <dgm:prSet presAssocID="{08007F25-DC4D-4FD7-8DC4-4DA108C8B328}" presName="linNode" presStyleCnt="0"/>
      <dgm:spPr/>
    </dgm:pt>
    <dgm:pt modelId="{4A960EED-B344-4057-9307-847275286D1B}" type="pres">
      <dgm:prSet presAssocID="{08007F25-DC4D-4FD7-8DC4-4DA108C8B328}" presName="parentText" presStyleLbl="node1" presStyleIdx="2" presStyleCnt="3">
        <dgm:presLayoutVars>
          <dgm:chMax val="1"/>
          <dgm:bulletEnabled val="1"/>
        </dgm:presLayoutVars>
      </dgm:prSet>
      <dgm:spPr/>
    </dgm:pt>
  </dgm:ptLst>
  <dgm:cxnLst>
    <dgm:cxn modelId="{BAD03B18-2648-4BA0-8853-AD84C072159C}" type="presOf" srcId="{8A14C73D-EEE5-4DE0-9D50-6DB70DDA8317}" destId="{E9ECCD2D-5F64-40BC-9DE5-3E69411935E2}" srcOrd="0" destOrd="0" presId="urn:microsoft.com/office/officeart/2005/8/layout/vList5"/>
    <dgm:cxn modelId="{036E8E41-8FAD-4D05-82D7-ED9CB181CADC}" type="presOf" srcId="{D4F216CE-A1BC-4045-8A6E-9E65F43A9B52}" destId="{4CFB50A9-D61A-443D-B219-547A6132DFC9}" srcOrd="0" destOrd="0" presId="urn:microsoft.com/office/officeart/2005/8/layout/vList5"/>
    <dgm:cxn modelId="{25731A47-D52D-47A8-9C96-44424765A294}" type="presOf" srcId="{4EDDEB8D-3C6D-4C70-BAF7-B314D2AECF27}" destId="{5D5DCF0A-A46B-4409-83DC-8C0BF992E879}" srcOrd="0" destOrd="0" presId="urn:microsoft.com/office/officeart/2005/8/layout/vList5"/>
    <dgm:cxn modelId="{DAD8F749-32C1-4E25-AC9A-DC8F27CE40B6}" srcId="{4EDDEB8D-3C6D-4C70-BAF7-B314D2AECF27}" destId="{D4F216CE-A1BC-4045-8A6E-9E65F43A9B52}" srcOrd="1" destOrd="0" parTransId="{39AC9A37-90DC-4FBE-AC28-C4D613813A8C}" sibTransId="{C8318F41-8621-495F-A001-5B369332EEBD}"/>
    <dgm:cxn modelId="{359BE877-A72D-4E57-B675-D07741D93F37}" srcId="{4EDDEB8D-3C6D-4C70-BAF7-B314D2AECF27}" destId="{08007F25-DC4D-4FD7-8DC4-4DA108C8B328}" srcOrd="2" destOrd="0" parTransId="{B44A0AAA-5B26-4597-A6D9-5FB8B7ACAAA5}" sibTransId="{44507F64-E031-4B29-9390-0D82163A1F8C}"/>
    <dgm:cxn modelId="{E98CE783-984D-4797-86EC-D39CE34456BE}" srcId="{4EDDEB8D-3C6D-4C70-BAF7-B314D2AECF27}" destId="{8A14C73D-EEE5-4DE0-9D50-6DB70DDA8317}" srcOrd="0" destOrd="0" parTransId="{7BC7F313-7072-4055-9300-7EBCF0218A97}" sibTransId="{559D29E9-1D17-4D76-A0FA-69DBD5FE1740}"/>
    <dgm:cxn modelId="{CD6FE893-E907-4D84-9F42-96E94923CE2C}" type="presOf" srcId="{08007F25-DC4D-4FD7-8DC4-4DA108C8B328}" destId="{4A960EED-B344-4057-9307-847275286D1B}" srcOrd="0" destOrd="0" presId="urn:microsoft.com/office/officeart/2005/8/layout/vList5"/>
    <dgm:cxn modelId="{41FD16A6-46B3-44AA-9EB4-CAF9CC0BEA3E}" type="presParOf" srcId="{5D5DCF0A-A46B-4409-83DC-8C0BF992E879}" destId="{A3F4E7F8-9824-4A58-8A50-5A3CA94E4951}" srcOrd="0" destOrd="0" presId="urn:microsoft.com/office/officeart/2005/8/layout/vList5"/>
    <dgm:cxn modelId="{7C7D495A-EC4D-4837-A757-3A32AA36380B}" type="presParOf" srcId="{A3F4E7F8-9824-4A58-8A50-5A3CA94E4951}" destId="{E9ECCD2D-5F64-40BC-9DE5-3E69411935E2}" srcOrd="0" destOrd="0" presId="urn:microsoft.com/office/officeart/2005/8/layout/vList5"/>
    <dgm:cxn modelId="{200FEC1F-AA86-4F60-AD9F-F2A17B1C546A}" type="presParOf" srcId="{5D5DCF0A-A46B-4409-83DC-8C0BF992E879}" destId="{015FBE8F-EB3F-492C-8F2D-CF56782D17CF}" srcOrd="1" destOrd="0" presId="urn:microsoft.com/office/officeart/2005/8/layout/vList5"/>
    <dgm:cxn modelId="{1ED1558B-D8C3-4E5F-9025-9D24A0487456}" type="presParOf" srcId="{5D5DCF0A-A46B-4409-83DC-8C0BF992E879}" destId="{B6E23C3A-58F2-4946-A76B-D920E2EA285F}" srcOrd="2" destOrd="0" presId="urn:microsoft.com/office/officeart/2005/8/layout/vList5"/>
    <dgm:cxn modelId="{5BC33479-28CF-4C57-B483-5109A99EA8F6}" type="presParOf" srcId="{B6E23C3A-58F2-4946-A76B-D920E2EA285F}" destId="{4CFB50A9-D61A-443D-B219-547A6132DFC9}" srcOrd="0" destOrd="0" presId="urn:microsoft.com/office/officeart/2005/8/layout/vList5"/>
    <dgm:cxn modelId="{04C8BE1E-E5EF-491B-8CED-F82D0114F700}" type="presParOf" srcId="{5D5DCF0A-A46B-4409-83DC-8C0BF992E879}" destId="{0FDFCE19-4FC4-4B67-ABF9-0854A8134268}" srcOrd="3" destOrd="0" presId="urn:microsoft.com/office/officeart/2005/8/layout/vList5"/>
    <dgm:cxn modelId="{1AB05776-6449-4107-8FAF-B0D12A05515A}" type="presParOf" srcId="{5D5DCF0A-A46B-4409-83DC-8C0BF992E879}" destId="{AA2A14F8-E7AB-4C7C-929A-EAD5E028DA94}" srcOrd="4" destOrd="0" presId="urn:microsoft.com/office/officeart/2005/8/layout/vList5"/>
    <dgm:cxn modelId="{BFB9D2FC-64EE-4229-A23D-2980D570E262}" type="presParOf" srcId="{AA2A14F8-E7AB-4C7C-929A-EAD5E028DA94}" destId="{4A960EED-B344-4057-9307-847275286D1B}"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1525E63-A284-41BD-8F37-48FF9E07969D}"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0F8A4428-EDF3-4D2F-9DB9-05B39A39E900}">
      <dgm:prSet/>
      <dgm:spPr/>
      <dgm:t>
        <a:bodyPr/>
        <a:lstStyle/>
        <a:p>
          <a:r>
            <a:rPr lang="en-US" b="1" dirty="0"/>
            <a:t>ART and Metabolic Disorders</a:t>
          </a:r>
          <a:endParaRPr lang="en-US" dirty="0"/>
        </a:p>
      </dgm:t>
    </dgm:pt>
    <dgm:pt modelId="{EB7EDBE4-085B-46A6-811C-BF00291D39E5}" type="parTrans" cxnId="{D5E3C49B-30B9-48CF-9A62-C4FF8A41D342}">
      <dgm:prSet/>
      <dgm:spPr/>
      <dgm:t>
        <a:bodyPr/>
        <a:lstStyle/>
        <a:p>
          <a:endParaRPr lang="en-US"/>
        </a:p>
      </dgm:t>
    </dgm:pt>
    <dgm:pt modelId="{8D68F904-90AD-44E9-88DD-5C783207BC1E}" type="sibTrans" cxnId="{D5E3C49B-30B9-48CF-9A62-C4FF8A41D342}">
      <dgm:prSet/>
      <dgm:spPr/>
      <dgm:t>
        <a:bodyPr/>
        <a:lstStyle/>
        <a:p>
          <a:endParaRPr lang="en-US"/>
        </a:p>
      </dgm:t>
    </dgm:pt>
    <dgm:pt modelId="{59EA7C11-58C7-4C4B-B68D-9CB167CB1B99}">
      <dgm:prSet/>
      <dgm:spPr/>
      <dgm:t>
        <a:bodyPr/>
        <a:lstStyle/>
        <a:p>
          <a:r>
            <a:rPr lang="en-US" dirty="0"/>
            <a:t>1.A side effect of ART is represented by a syndrome of lipodystrophy</a:t>
          </a:r>
        </a:p>
        <a:p>
          <a:r>
            <a:rPr lang="en-US" dirty="0"/>
            <a:t>2.Affecting 1/3 of all pts on ART</a:t>
          </a:r>
        </a:p>
        <a:p>
          <a:r>
            <a:rPr lang="en-US" dirty="0"/>
            <a:t>3. Aging Population</a:t>
          </a:r>
        </a:p>
        <a:p>
          <a:r>
            <a:rPr lang="en-US" dirty="0"/>
            <a:t>4. Traditional risk factors</a:t>
          </a:r>
        </a:p>
      </dgm:t>
    </dgm:pt>
    <dgm:pt modelId="{3C285353-D7E4-4AC5-97E2-678D75357519}" type="parTrans" cxnId="{B9656256-ABB3-4EBC-B832-38B099F0007A}">
      <dgm:prSet/>
      <dgm:spPr/>
      <dgm:t>
        <a:bodyPr/>
        <a:lstStyle/>
        <a:p>
          <a:endParaRPr lang="en-US" dirty="0"/>
        </a:p>
      </dgm:t>
    </dgm:pt>
    <dgm:pt modelId="{5893C18A-C138-48CC-8D65-E1DC3E0ACB70}" type="sibTrans" cxnId="{B9656256-ABB3-4EBC-B832-38B099F0007A}">
      <dgm:prSet/>
      <dgm:spPr/>
      <dgm:t>
        <a:bodyPr/>
        <a:lstStyle/>
        <a:p>
          <a:endParaRPr lang="en-US"/>
        </a:p>
      </dgm:t>
    </dgm:pt>
    <dgm:pt modelId="{8C2BAB81-811E-45CA-9995-938C1ECA8C88}">
      <dgm:prSet/>
      <dgm:spPr/>
      <dgm:t>
        <a:bodyPr/>
        <a:lstStyle/>
        <a:p>
          <a:r>
            <a:rPr lang="en-US" dirty="0"/>
            <a:t>Lipoatrophy</a:t>
          </a:r>
        </a:p>
        <a:p>
          <a:r>
            <a:rPr lang="en-US" dirty="0"/>
            <a:t>D4T/AZT and Mitochondria toxicity</a:t>
          </a:r>
        </a:p>
      </dgm:t>
    </dgm:pt>
    <dgm:pt modelId="{60D86271-6189-4405-9037-228C0D43D9E5}" type="parTrans" cxnId="{CAF62018-E608-4497-AE70-CE1F7AF82AD8}">
      <dgm:prSet/>
      <dgm:spPr/>
      <dgm:t>
        <a:bodyPr/>
        <a:lstStyle/>
        <a:p>
          <a:endParaRPr lang="en-US" dirty="0"/>
        </a:p>
      </dgm:t>
    </dgm:pt>
    <dgm:pt modelId="{338C7DD3-943A-4A41-8D5B-D6773F936727}" type="sibTrans" cxnId="{CAF62018-E608-4497-AE70-CE1F7AF82AD8}">
      <dgm:prSet/>
      <dgm:spPr/>
      <dgm:t>
        <a:bodyPr/>
        <a:lstStyle/>
        <a:p>
          <a:endParaRPr lang="en-US"/>
        </a:p>
      </dgm:t>
    </dgm:pt>
    <dgm:pt modelId="{5A53380C-7E9A-4AF8-B98D-0868B5F9BE77}">
      <dgm:prSet/>
      <dgm:spPr/>
      <dgm:t>
        <a:bodyPr/>
        <a:lstStyle/>
        <a:p>
          <a:r>
            <a:rPr lang="en-US" dirty="0"/>
            <a:t>Lipohypetrophy</a:t>
          </a:r>
        </a:p>
      </dgm:t>
    </dgm:pt>
    <dgm:pt modelId="{C252F047-F09E-4A6D-8CC5-3BD94591E45F}" type="parTrans" cxnId="{9C841697-32C3-4E07-9563-82D02A5FAD71}">
      <dgm:prSet/>
      <dgm:spPr/>
      <dgm:t>
        <a:bodyPr/>
        <a:lstStyle/>
        <a:p>
          <a:endParaRPr lang="en-US" dirty="0"/>
        </a:p>
      </dgm:t>
    </dgm:pt>
    <dgm:pt modelId="{3258E1CB-0440-40EA-9AD4-60199B3AA591}" type="sibTrans" cxnId="{9C841697-32C3-4E07-9563-82D02A5FAD71}">
      <dgm:prSet/>
      <dgm:spPr/>
      <dgm:t>
        <a:bodyPr/>
        <a:lstStyle/>
        <a:p>
          <a:endParaRPr lang="en-US"/>
        </a:p>
      </dgm:t>
    </dgm:pt>
    <dgm:pt modelId="{2B5F2820-E4C5-4769-BE14-32D1234A7BD7}">
      <dgm:prSet/>
      <dgm:spPr/>
      <dgm:t>
        <a:bodyPr/>
        <a:lstStyle/>
        <a:p>
          <a:r>
            <a:rPr lang="en-US" dirty="0"/>
            <a:t>Both</a:t>
          </a:r>
        </a:p>
        <a:p>
          <a:r>
            <a:rPr lang="en-US" dirty="0"/>
            <a:t>Insulin Resistance</a:t>
          </a:r>
        </a:p>
      </dgm:t>
    </dgm:pt>
    <dgm:pt modelId="{E2E2F588-8A7E-4BE9-BFFC-9C1F9A93416F}" type="parTrans" cxnId="{4D321C8E-C445-48D5-8C53-E08A55EFF245}">
      <dgm:prSet/>
      <dgm:spPr/>
      <dgm:t>
        <a:bodyPr/>
        <a:lstStyle/>
        <a:p>
          <a:endParaRPr lang="en-US" dirty="0"/>
        </a:p>
      </dgm:t>
    </dgm:pt>
    <dgm:pt modelId="{95DBF0B3-274F-435C-A225-EA118CE2E6BB}" type="sibTrans" cxnId="{4D321C8E-C445-48D5-8C53-E08A55EFF245}">
      <dgm:prSet/>
      <dgm:spPr/>
      <dgm:t>
        <a:bodyPr/>
        <a:lstStyle/>
        <a:p>
          <a:endParaRPr lang="en-US"/>
        </a:p>
      </dgm:t>
    </dgm:pt>
    <dgm:pt modelId="{803DF117-C1DF-49C8-970A-8B3A921B381B}">
      <dgm:prSet/>
      <dgm:spPr/>
      <dgm:t>
        <a:bodyPr/>
        <a:lstStyle/>
        <a:p>
          <a:r>
            <a:rPr lang="en-US" dirty="0"/>
            <a:t>Dyslipidaemia, hypertriglyceridemia, low-HDL-C and glucose metabolism disorders </a:t>
          </a:r>
        </a:p>
      </dgm:t>
    </dgm:pt>
    <dgm:pt modelId="{7063B4B9-DD2B-461F-AEF0-45916AEB601C}" type="parTrans" cxnId="{B3501EA5-9C4E-4759-A81C-2643085EC047}">
      <dgm:prSet/>
      <dgm:spPr/>
      <dgm:t>
        <a:bodyPr/>
        <a:lstStyle/>
        <a:p>
          <a:endParaRPr lang="en-US" dirty="0"/>
        </a:p>
      </dgm:t>
    </dgm:pt>
    <dgm:pt modelId="{7F57FAE9-DF71-407C-995D-58701A0C3103}" type="sibTrans" cxnId="{B3501EA5-9C4E-4759-A81C-2643085EC047}">
      <dgm:prSet/>
      <dgm:spPr/>
      <dgm:t>
        <a:bodyPr/>
        <a:lstStyle/>
        <a:p>
          <a:endParaRPr lang="en-US"/>
        </a:p>
      </dgm:t>
    </dgm:pt>
    <dgm:pt modelId="{FBA8F1EF-1CA1-4279-9BFC-2E04D3F94285}" type="pres">
      <dgm:prSet presAssocID="{41525E63-A284-41BD-8F37-48FF9E07969D}" presName="diagram" presStyleCnt="0">
        <dgm:presLayoutVars>
          <dgm:chPref val="1"/>
          <dgm:dir/>
          <dgm:animOne val="branch"/>
          <dgm:animLvl val="lvl"/>
          <dgm:resizeHandles val="exact"/>
        </dgm:presLayoutVars>
      </dgm:prSet>
      <dgm:spPr/>
    </dgm:pt>
    <dgm:pt modelId="{C9B532AF-779C-4629-9CE4-D98671CCD977}" type="pres">
      <dgm:prSet presAssocID="{0F8A4428-EDF3-4D2F-9DB9-05B39A39E900}" presName="root1" presStyleCnt="0"/>
      <dgm:spPr/>
    </dgm:pt>
    <dgm:pt modelId="{7DFDBE05-B665-4E9F-8108-80AB7198BE7E}" type="pres">
      <dgm:prSet presAssocID="{0F8A4428-EDF3-4D2F-9DB9-05B39A39E900}" presName="LevelOneTextNode" presStyleLbl="node0" presStyleIdx="0" presStyleCnt="1" custScaleX="132515">
        <dgm:presLayoutVars>
          <dgm:chPref val="3"/>
        </dgm:presLayoutVars>
      </dgm:prSet>
      <dgm:spPr/>
    </dgm:pt>
    <dgm:pt modelId="{FD31C59E-02E6-4384-850B-9E7F1A8F6459}" type="pres">
      <dgm:prSet presAssocID="{0F8A4428-EDF3-4D2F-9DB9-05B39A39E900}" presName="level2hierChild" presStyleCnt="0"/>
      <dgm:spPr/>
    </dgm:pt>
    <dgm:pt modelId="{80074B71-C82C-460B-87B3-030C139AEDE7}" type="pres">
      <dgm:prSet presAssocID="{3C285353-D7E4-4AC5-97E2-678D75357519}" presName="conn2-1" presStyleLbl="parChTrans1D2" presStyleIdx="0" presStyleCnt="1"/>
      <dgm:spPr/>
    </dgm:pt>
    <dgm:pt modelId="{D83D9862-8D40-43DB-8531-774F3535DDDB}" type="pres">
      <dgm:prSet presAssocID="{3C285353-D7E4-4AC5-97E2-678D75357519}" presName="connTx" presStyleLbl="parChTrans1D2" presStyleIdx="0" presStyleCnt="1"/>
      <dgm:spPr/>
    </dgm:pt>
    <dgm:pt modelId="{4F1A5321-46EC-4D93-9EB8-382647569339}" type="pres">
      <dgm:prSet presAssocID="{59EA7C11-58C7-4C4B-B68D-9CB167CB1B99}" presName="root2" presStyleCnt="0"/>
      <dgm:spPr/>
    </dgm:pt>
    <dgm:pt modelId="{B9D60612-3913-4E47-8CE2-6EC383AAD67C}" type="pres">
      <dgm:prSet presAssocID="{59EA7C11-58C7-4C4B-B68D-9CB167CB1B99}" presName="LevelTwoTextNode" presStyleLbl="node2" presStyleIdx="0" presStyleCnt="1" custScaleY="283114">
        <dgm:presLayoutVars>
          <dgm:chPref val="3"/>
        </dgm:presLayoutVars>
      </dgm:prSet>
      <dgm:spPr/>
    </dgm:pt>
    <dgm:pt modelId="{4BEC4EA9-6033-4EA7-B8B6-757BAA4FDD33}" type="pres">
      <dgm:prSet presAssocID="{59EA7C11-58C7-4C4B-B68D-9CB167CB1B99}" presName="level3hierChild" presStyleCnt="0"/>
      <dgm:spPr/>
    </dgm:pt>
    <dgm:pt modelId="{46DE8A36-A895-40CF-BF8C-0BF19C2A7D49}" type="pres">
      <dgm:prSet presAssocID="{60D86271-6189-4405-9037-228C0D43D9E5}" presName="conn2-1" presStyleLbl="parChTrans1D3" presStyleIdx="0" presStyleCnt="4"/>
      <dgm:spPr/>
    </dgm:pt>
    <dgm:pt modelId="{653D6933-85CD-4D2C-B00B-8B72ED219C22}" type="pres">
      <dgm:prSet presAssocID="{60D86271-6189-4405-9037-228C0D43D9E5}" presName="connTx" presStyleLbl="parChTrans1D3" presStyleIdx="0" presStyleCnt="4"/>
      <dgm:spPr/>
    </dgm:pt>
    <dgm:pt modelId="{1FA16F88-FD6F-4A03-A96B-50C60C2DB9B3}" type="pres">
      <dgm:prSet presAssocID="{8C2BAB81-811E-45CA-9995-938C1ECA8C88}" presName="root2" presStyleCnt="0"/>
      <dgm:spPr/>
    </dgm:pt>
    <dgm:pt modelId="{13753092-4FBB-44D8-B388-8A4D196CFA70}" type="pres">
      <dgm:prSet presAssocID="{8C2BAB81-811E-45CA-9995-938C1ECA8C88}" presName="LevelTwoTextNode" presStyleLbl="node3" presStyleIdx="0" presStyleCnt="4">
        <dgm:presLayoutVars>
          <dgm:chPref val="3"/>
        </dgm:presLayoutVars>
      </dgm:prSet>
      <dgm:spPr/>
    </dgm:pt>
    <dgm:pt modelId="{3A00F48D-BFD8-4238-A300-9250F7342027}" type="pres">
      <dgm:prSet presAssocID="{8C2BAB81-811E-45CA-9995-938C1ECA8C88}" presName="level3hierChild" presStyleCnt="0"/>
      <dgm:spPr/>
    </dgm:pt>
    <dgm:pt modelId="{CA590722-1CE5-4267-A29D-E3A4201AADDC}" type="pres">
      <dgm:prSet presAssocID="{C252F047-F09E-4A6D-8CC5-3BD94591E45F}" presName="conn2-1" presStyleLbl="parChTrans1D3" presStyleIdx="1" presStyleCnt="4"/>
      <dgm:spPr/>
    </dgm:pt>
    <dgm:pt modelId="{18674994-E246-4033-833C-230D3C8A5E3C}" type="pres">
      <dgm:prSet presAssocID="{C252F047-F09E-4A6D-8CC5-3BD94591E45F}" presName="connTx" presStyleLbl="parChTrans1D3" presStyleIdx="1" presStyleCnt="4"/>
      <dgm:spPr/>
    </dgm:pt>
    <dgm:pt modelId="{E176E5E8-1870-401C-832C-700DB02FA1BC}" type="pres">
      <dgm:prSet presAssocID="{5A53380C-7E9A-4AF8-B98D-0868B5F9BE77}" presName="root2" presStyleCnt="0"/>
      <dgm:spPr/>
    </dgm:pt>
    <dgm:pt modelId="{BB1A8FD8-09D5-43A8-AA29-4DED4E432537}" type="pres">
      <dgm:prSet presAssocID="{5A53380C-7E9A-4AF8-B98D-0868B5F9BE77}" presName="LevelTwoTextNode" presStyleLbl="node3" presStyleIdx="1" presStyleCnt="4">
        <dgm:presLayoutVars>
          <dgm:chPref val="3"/>
        </dgm:presLayoutVars>
      </dgm:prSet>
      <dgm:spPr/>
    </dgm:pt>
    <dgm:pt modelId="{69D2BB25-87CB-4DA2-B2B9-3356F11B7AEB}" type="pres">
      <dgm:prSet presAssocID="{5A53380C-7E9A-4AF8-B98D-0868B5F9BE77}" presName="level3hierChild" presStyleCnt="0"/>
      <dgm:spPr/>
    </dgm:pt>
    <dgm:pt modelId="{6003E159-2961-4A94-B799-3FFDFCB197F2}" type="pres">
      <dgm:prSet presAssocID="{7063B4B9-DD2B-461F-AEF0-45916AEB601C}" presName="conn2-1" presStyleLbl="parChTrans1D3" presStyleIdx="2" presStyleCnt="4"/>
      <dgm:spPr/>
    </dgm:pt>
    <dgm:pt modelId="{8750CE1F-B4D3-4317-9864-8F3020C561C5}" type="pres">
      <dgm:prSet presAssocID="{7063B4B9-DD2B-461F-AEF0-45916AEB601C}" presName="connTx" presStyleLbl="parChTrans1D3" presStyleIdx="2" presStyleCnt="4"/>
      <dgm:spPr/>
    </dgm:pt>
    <dgm:pt modelId="{5735F03A-102C-4EC7-94AF-8447B539B9D0}" type="pres">
      <dgm:prSet presAssocID="{803DF117-C1DF-49C8-970A-8B3A921B381B}" presName="root2" presStyleCnt="0"/>
      <dgm:spPr/>
    </dgm:pt>
    <dgm:pt modelId="{C766ED26-35EC-401F-A509-B045E8E86A19}" type="pres">
      <dgm:prSet presAssocID="{803DF117-C1DF-49C8-970A-8B3A921B381B}" presName="LevelTwoTextNode" presStyleLbl="node3" presStyleIdx="2" presStyleCnt="4">
        <dgm:presLayoutVars>
          <dgm:chPref val="3"/>
        </dgm:presLayoutVars>
      </dgm:prSet>
      <dgm:spPr/>
    </dgm:pt>
    <dgm:pt modelId="{A92A2F74-CD16-463D-8C3B-43159CDA1EAC}" type="pres">
      <dgm:prSet presAssocID="{803DF117-C1DF-49C8-970A-8B3A921B381B}" presName="level3hierChild" presStyleCnt="0"/>
      <dgm:spPr/>
    </dgm:pt>
    <dgm:pt modelId="{6A3599B6-3243-4881-8B25-928D5B055801}" type="pres">
      <dgm:prSet presAssocID="{E2E2F588-8A7E-4BE9-BFFC-9C1F9A93416F}" presName="conn2-1" presStyleLbl="parChTrans1D3" presStyleIdx="3" presStyleCnt="4"/>
      <dgm:spPr/>
    </dgm:pt>
    <dgm:pt modelId="{5EF9A301-35BE-49CF-9266-B82E385AC602}" type="pres">
      <dgm:prSet presAssocID="{E2E2F588-8A7E-4BE9-BFFC-9C1F9A93416F}" presName="connTx" presStyleLbl="parChTrans1D3" presStyleIdx="3" presStyleCnt="4"/>
      <dgm:spPr/>
    </dgm:pt>
    <dgm:pt modelId="{E48068A3-3A7D-4190-8C08-8AD2F16D377F}" type="pres">
      <dgm:prSet presAssocID="{2B5F2820-E4C5-4769-BE14-32D1234A7BD7}" presName="root2" presStyleCnt="0"/>
      <dgm:spPr/>
    </dgm:pt>
    <dgm:pt modelId="{897DDEED-42DF-4C5B-9D0E-6E66A6E20223}" type="pres">
      <dgm:prSet presAssocID="{2B5F2820-E4C5-4769-BE14-32D1234A7BD7}" presName="LevelTwoTextNode" presStyleLbl="node3" presStyleIdx="3" presStyleCnt="4">
        <dgm:presLayoutVars>
          <dgm:chPref val="3"/>
        </dgm:presLayoutVars>
      </dgm:prSet>
      <dgm:spPr/>
    </dgm:pt>
    <dgm:pt modelId="{7EFB1C12-EC57-451A-8AB2-D747A37826AC}" type="pres">
      <dgm:prSet presAssocID="{2B5F2820-E4C5-4769-BE14-32D1234A7BD7}" presName="level3hierChild" presStyleCnt="0"/>
      <dgm:spPr/>
    </dgm:pt>
  </dgm:ptLst>
  <dgm:cxnLst>
    <dgm:cxn modelId="{CAF62018-E608-4497-AE70-CE1F7AF82AD8}" srcId="{59EA7C11-58C7-4C4B-B68D-9CB167CB1B99}" destId="{8C2BAB81-811E-45CA-9995-938C1ECA8C88}" srcOrd="0" destOrd="0" parTransId="{60D86271-6189-4405-9037-228C0D43D9E5}" sibTransId="{338C7DD3-943A-4A41-8D5B-D6773F936727}"/>
    <dgm:cxn modelId="{9CA22925-C0BE-477E-A009-A070E42F428F}" type="presOf" srcId="{60D86271-6189-4405-9037-228C0D43D9E5}" destId="{653D6933-85CD-4D2C-B00B-8B72ED219C22}" srcOrd="1" destOrd="0" presId="urn:microsoft.com/office/officeart/2005/8/layout/hierarchy2"/>
    <dgm:cxn modelId="{C6150529-50C0-4CAF-BACB-C502F639FD9E}" type="presOf" srcId="{C252F047-F09E-4A6D-8CC5-3BD94591E45F}" destId="{CA590722-1CE5-4267-A29D-E3A4201AADDC}" srcOrd="0" destOrd="0" presId="urn:microsoft.com/office/officeart/2005/8/layout/hierarchy2"/>
    <dgm:cxn modelId="{2FB1CD34-973C-4313-990C-79EEA54F7961}" type="presOf" srcId="{41525E63-A284-41BD-8F37-48FF9E07969D}" destId="{FBA8F1EF-1CA1-4279-9BFC-2E04D3F94285}" srcOrd="0" destOrd="0" presId="urn:microsoft.com/office/officeart/2005/8/layout/hierarchy2"/>
    <dgm:cxn modelId="{E2C1C75C-4A3C-4504-B775-72BCC8E61E4C}" type="presOf" srcId="{E2E2F588-8A7E-4BE9-BFFC-9C1F9A93416F}" destId="{6A3599B6-3243-4881-8B25-928D5B055801}" srcOrd="0" destOrd="0" presId="urn:microsoft.com/office/officeart/2005/8/layout/hierarchy2"/>
    <dgm:cxn modelId="{6C060D4A-3F33-4599-BCC1-1E2B4539FD57}" type="presOf" srcId="{5A53380C-7E9A-4AF8-B98D-0868B5F9BE77}" destId="{BB1A8FD8-09D5-43A8-AA29-4DED4E432537}" srcOrd="0" destOrd="0" presId="urn:microsoft.com/office/officeart/2005/8/layout/hierarchy2"/>
    <dgm:cxn modelId="{A7966B6B-4757-492E-8251-5E10909C9415}" type="presOf" srcId="{7063B4B9-DD2B-461F-AEF0-45916AEB601C}" destId="{6003E159-2961-4A94-B799-3FFDFCB197F2}" srcOrd="0" destOrd="0" presId="urn:microsoft.com/office/officeart/2005/8/layout/hierarchy2"/>
    <dgm:cxn modelId="{86C94D4B-064D-4A71-8969-C7C7762170F4}" type="presOf" srcId="{E2E2F588-8A7E-4BE9-BFFC-9C1F9A93416F}" destId="{5EF9A301-35BE-49CF-9266-B82E385AC602}" srcOrd="1" destOrd="0" presId="urn:microsoft.com/office/officeart/2005/8/layout/hierarchy2"/>
    <dgm:cxn modelId="{A184F952-BE8B-4A7D-BF59-D6EFB254E326}" type="presOf" srcId="{8C2BAB81-811E-45CA-9995-938C1ECA8C88}" destId="{13753092-4FBB-44D8-B388-8A4D196CFA70}" srcOrd="0" destOrd="0" presId="urn:microsoft.com/office/officeart/2005/8/layout/hierarchy2"/>
    <dgm:cxn modelId="{B9656256-ABB3-4EBC-B832-38B099F0007A}" srcId="{0F8A4428-EDF3-4D2F-9DB9-05B39A39E900}" destId="{59EA7C11-58C7-4C4B-B68D-9CB167CB1B99}" srcOrd="0" destOrd="0" parTransId="{3C285353-D7E4-4AC5-97E2-678D75357519}" sibTransId="{5893C18A-C138-48CC-8D65-E1DC3E0ACB70}"/>
    <dgm:cxn modelId="{F4F12859-9003-4699-8945-59F73AC62D96}" type="presOf" srcId="{7063B4B9-DD2B-461F-AEF0-45916AEB601C}" destId="{8750CE1F-B4D3-4317-9864-8F3020C561C5}" srcOrd="1" destOrd="0" presId="urn:microsoft.com/office/officeart/2005/8/layout/hierarchy2"/>
    <dgm:cxn modelId="{1E9BAD79-70A8-4AAE-9746-C79D4A1F03A5}" type="presOf" srcId="{0F8A4428-EDF3-4D2F-9DB9-05B39A39E900}" destId="{7DFDBE05-B665-4E9F-8108-80AB7198BE7E}" srcOrd="0" destOrd="0" presId="urn:microsoft.com/office/officeart/2005/8/layout/hierarchy2"/>
    <dgm:cxn modelId="{3F259986-F631-4740-8CC4-6DAF3C1A0327}" type="presOf" srcId="{C252F047-F09E-4A6D-8CC5-3BD94591E45F}" destId="{18674994-E246-4033-833C-230D3C8A5E3C}" srcOrd="1" destOrd="0" presId="urn:microsoft.com/office/officeart/2005/8/layout/hierarchy2"/>
    <dgm:cxn modelId="{4D321C8E-C445-48D5-8C53-E08A55EFF245}" srcId="{59EA7C11-58C7-4C4B-B68D-9CB167CB1B99}" destId="{2B5F2820-E4C5-4769-BE14-32D1234A7BD7}" srcOrd="3" destOrd="0" parTransId="{E2E2F588-8A7E-4BE9-BFFC-9C1F9A93416F}" sibTransId="{95DBF0B3-274F-435C-A225-EA118CE2E6BB}"/>
    <dgm:cxn modelId="{9C841697-32C3-4E07-9563-82D02A5FAD71}" srcId="{59EA7C11-58C7-4C4B-B68D-9CB167CB1B99}" destId="{5A53380C-7E9A-4AF8-B98D-0868B5F9BE77}" srcOrd="1" destOrd="0" parTransId="{C252F047-F09E-4A6D-8CC5-3BD94591E45F}" sibTransId="{3258E1CB-0440-40EA-9AD4-60199B3AA591}"/>
    <dgm:cxn modelId="{D5E3C49B-30B9-48CF-9A62-C4FF8A41D342}" srcId="{41525E63-A284-41BD-8F37-48FF9E07969D}" destId="{0F8A4428-EDF3-4D2F-9DB9-05B39A39E900}" srcOrd="0" destOrd="0" parTransId="{EB7EDBE4-085B-46A6-811C-BF00291D39E5}" sibTransId="{8D68F904-90AD-44E9-88DD-5C783207BC1E}"/>
    <dgm:cxn modelId="{B3501EA5-9C4E-4759-A81C-2643085EC047}" srcId="{59EA7C11-58C7-4C4B-B68D-9CB167CB1B99}" destId="{803DF117-C1DF-49C8-970A-8B3A921B381B}" srcOrd="2" destOrd="0" parTransId="{7063B4B9-DD2B-461F-AEF0-45916AEB601C}" sibTransId="{7F57FAE9-DF71-407C-995D-58701A0C3103}"/>
    <dgm:cxn modelId="{5049A1AD-A14F-425F-9F11-31FEC1549CF9}" type="presOf" srcId="{3C285353-D7E4-4AC5-97E2-678D75357519}" destId="{80074B71-C82C-460B-87B3-030C139AEDE7}" srcOrd="0" destOrd="0" presId="urn:microsoft.com/office/officeart/2005/8/layout/hierarchy2"/>
    <dgm:cxn modelId="{6E117EB8-CF18-4468-825B-DAC0678B9BCF}" type="presOf" srcId="{803DF117-C1DF-49C8-970A-8B3A921B381B}" destId="{C766ED26-35EC-401F-A509-B045E8E86A19}" srcOrd="0" destOrd="0" presId="urn:microsoft.com/office/officeart/2005/8/layout/hierarchy2"/>
    <dgm:cxn modelId="{E6B39ABE-F703-4E88-9AFF-AE16C5EAD2A9}" type="presOf" srcId="{2B5F2820-E4C5-4769-BE14-32D1234A7BD7}" destId="{897DDEED-42DF-4C5B-9D0E-6E66A6E20223}" srcOrd="0" destOrd="0" presId="urn:microsoft.com/office/officeart/2005/8/layout/hierarchy2"/>
    <dgm:cxn modelId="{387B22D6-404E-41D1-A8AE-809C16768304}" type="presOf" srcId="{59EA7C11-58C7-4C4B-B68D-9CB167CB1B99}" destId="{B9D60612-3913-4E47-8CE2-6EC383AAD67C}" srcOrd="0" destOrd="0" presId="urn:microsoft.com/office/officeart/2005/8/layout/hierarchy2"/>
    <dgm:cxn modelId="{0611D1E2-A940-4D48-BD22-EDA28EC24163}" type="presOf" srcId="{3C285353-D7E4-4AC5-97E2-678D75357519}" destId="{D83D9862-8D40-43DB-8531-774F3535DDDB}" srcOrd="1" destOrd="0" presId="urn:microsoft.com/office/officeart/2005/8/layout/hierarchy2"/>
    <dgm:cxn modelId="{B0AFF0EF-8F76-4231-8F52-505D4AC3002D}" type="presOf" srcId="{60D86271-6189-4405-9037-228C0D43D9E5}" destId="{46DE8A36-A895-40CF-BF8C-0BF19C2A7D49}" srcOrd="0" destOrd="0" presId="urn:microsoft.com/office/officeart/2005/8/layout/hierarchy2"/>
    <dgm:cxn modelId="{51E5E069-AFDE-47B3-BB56-04EECCC564A3}" type="presParOf" srcId="{FBA8F1EF-1CA1-4279-9BFC-2E04D3F94285}" destId="{C9B532AF-779C-4629-9CE4-D98671CCD977}" srcOrd="0" destOrd="0" presId="urn:microsoft.com/office/officeart/2005/8/layout/hierarchy2"/>
    <dgm:cxn modelId="{47CCC576-E209-42F7-B7FA-A8B058FA4C81}" type="presParOf" srcId="{C9B532AF-779C-4629-9CE4-D98671CCD977}" destId="{7DFDBE05-B665-4E9F-8108-80AB7198BE7E}" srcOrd="0" destOrd="0" presId="urn:microsoft.com/office/officeart/2005/8/layout/hierarchy2"/>
    <dgm:cxn modelId="{354C3D15-4405-4CBB-9CF4-69872DBD280F}" type="presParOf" srcId="{C9B532AF-779C-4629-9CE4-D98671CCD977}" destId="{FD31C59E-02E6-4384-850B-9E7F1A8F6459}" srcOrd="1" destOrd="0" presId="urn:microsoft.com/office/officeart/2005/8/layout/hierarchy2"/>
    <dgm:cxn modelId="{34BC947A-4A4F-4446-BDA5-B60D4E1C2A12}" type="presParOf" srcId="{FD31C59E-02E6-4384-850B-9E7F1A8F6459}" destId="{80074B71-C82C-460B-87B3-030C139AEDE7}" srcOrd="0" destOrd="0" presId="urn:microsoft.com/office/officeart/2005/8/layout/hierarchy2"/>
    <dgm:cxn modelId="{1F857C32-0793-42A1-B40C-726EFF91BD94}" type="presParOf" srcId="{80074B71-C82C-460B-87B3-030C139AEDE7}" destId="{D83D9862-8D40-43DB-8531-774F3535DDDB}" srcOrd="0" destOrd="0" presId="urn:microsoft.com/office/officeart/2005/8/layout/hierarchy2"/>
    <dgm:cxn modelId="{7AE7D8AE-3E32-4450-B409-7E478E10A172}" type="presParOf" srcId="{FD31C59E-02E6-4384-850B-9E7F1A8F6459}" destId="{4F1A5321-46EC-4D93-9EB8-382647569339}" srcOrd="1" destOrd="0" presId="urn:microsoft.com/office/officeart/2005/8/layout/hierarchy2"/>
    <dgm:cxn modelId="{2F6663A0-9F96-4CB3-9F4E-8E646A3F59A5}" type="presParOf" srcId="{4F1A5321-46EC-4D93-9EB8-382647569339}" destId="{B9D60612-3913-4E47-8CE2-6EC383AAD67C}" srcOrd="0" destOrd="0" presId="urn:microsoft.com/office/officeart/2005/8/layout/hierarchy2"/>
    <dgm:cxn modelId="{37E83FE1-4E5A-486D-A95E-1A9ACE78AE6D}" type="presParOf" srcId="{4F1A5321-46EC-4D93-9EB8-382647569339}" destId="{4BEC4EA9-6033-4EA7-B8B6-757BAA4FDD33}" srcOrd="1" destOrd="0" presId="urn:microsoft.com/office/officeart/2005/8/layout/hierarchy2"/>
    <dgm:cxn modelId="{288E6DCE-C565-4B59-B5C9-9B6FBEDFB47A}" type="presParOf" srcId="{4BEC4EA9-6033-4EA7-B8B6-757BAA4FDD33}" destId="{46DE8A36-A895-40CF-BF8C-0BF19C2A7D49}" srcOrd="0" destOrd="0" presId="urn:microsoft.com/office/officeart/2005/8/layout/hierarchy2"/>
    <dgm:cxn modelId="{4ECC61F0-CE39-4E16-810B-A3EB3A57A972}" type="presParOf" srcId="{46DE8A36-A895-40CF-BF8C-0BF19C2A7D49}" destId="{653D6933-85CD-4D2C-B00B-8B72ED219C22}" srcOrd="0" destOrd="0" presId="urn:microsoft.com/office/officeart/2005/8/layout/hierarchy2"/>
    <dgm:cxn modelId="{B647F035-4BBD-414C-967D-C15292088082}" type="presParOf" srcId="{4BEC4EA9-6033-4EA7-B8B6-757BAA4FDD33}" destId="{1FA16F88-FD6F-4A03-A96B-50C60C2DB9B3}" srcOrd="1" destOrd="0" presId="urn:microsoft.com/office/officeart/2005/8/layout/hierarchy2"/>
    <dgm:cxn modelId="{3CBA8730-E2F9-4D00-90DC-978A27F86DEE}" type="presParOf" srcId="{1FA16F88-FD6F-4A03-A96B-50C60C2DB9B3}" destId="{13753092-4FBB-44D8-B388-8A4D196CFA70}" srcOrd="0" destOrd="0" presId="urn:microsoft.com/office/officeart/2005/8/layout/hierarchy2"/>
    <dgm:cxn modelId="{EB30A743-2813-41B0-BCDB-2644F642C337}" type="presParOf" srcId="{1FA16F88-FD6F-4A03-A96B-50C60C2DB9B3}" destId="{3A00F48D-BFD8-4238-A300-9250F7342027}" srcOrd="1" destOrd="0" presId="urn:microsoft.com/office/officeart/2005/8/layout/hierarchy2"/>
    <dgm:cxn modelId="{FDD6FC06-C710-4173-820A-F817953FE647}" type="presParOf" srcId="{4BEC4EA9-6033-4EA7-B8B6-757BAA4FDD33}" destId="{CA590722-1CE5-4267-A29D-E3A4201AADDC}" srcOrd="2" destOrd="0" presId="urn:microsoft.com/office/officeart/2005/8/layout/hierarchy2"/>
    <dgm:cxn modelId="{B8EB5708-D0A6-4E93-85B9-A650FC1C7D0F}" type="presParOf" srcId="{CA590722-1CE5-4267-A29D-E3A4201AADDC}" destId="{18674994-E246-4033-833C-230D3C8A5E3C}" srcOrd="0" destOrd="0" presId="urn:microsoft.com/office/officeart/2005/8/layout/hierarchy2"/>
    <dgm:cxn modelId="{314D7903-5527-4E7C-8ADB-3610A0C75766}" type="presParOf" srcId="{4BEC4EA9-6033-4EA7-B8B6-757BAA4FDD33}" destId="{E176E5E8-1870-401C-832C-700DB02FA1BC}" srcOrd="3" destOrd="0" presId="urn:microsoft.com/office/officeart/2005/8/layout/hierarchy2"/>
    <dgm:cxn modelId="{4210C63E-A931-4E24-9F94-4E409A705983}" type="presParOf" srcId="{E176E5E8-1870-401C-832C-700DB02FA1BC}" destId="{BB1A8FD8-09D5-43A8-AA29-4DED4E432537}" srcOrd="0" destOrd="0" presId="urn:microsoft.com/office/officeart/2005/8/layout/hierarchy2"/>
    <dgm:cxn modelId="{52FAEB4E-1637-4D84-A5D4-00D075B5728C}" type="presParOf" srcId="{E176E5E8-1870-401C-832C-700DB02FA1BC}" destId="{69D2BB25-87CB-4DA2-B2B9-3356F11B7AEB}" srcOrd="1" destOrd="0" presId="urn:microsoft.com/office/officeart/2005/8/layout/hierarchy2"/>
    <dgm:cxn modelId="{840FB248-A507-4CA6-8A84-83864A4849CA}" type="presParOf" srcId="{4BEC4EA9-6033-4EA7-B8B6-757BAA4FDD33}" destId="{6003E159-2961-4A94-B799-3FFDFCB197F2}" srcOrd="4" destOrd="0" presId="urn:microsoft.com/office/officeart/2005/8/layout/hierarchy2"/>
    <dgm:cxn modelId="{2E6CBEA0-1087-4CBD-B5B0-387751772F17}" type="presParOf" srcId="{6003E159-2961-4A94-B799-3FFDFCB197F2}" destId="{8750CE1F-B4D3-4317-9864-8F3020C561C5}" srcOrd="0" destOrd="0" presId="urn:microsoft.com/office/officeart/2005/8/layout/hierarchy2"/>
    <dgm:cxn modelId="{36E980AE-D462-4561-A07B-3771F91AEAE9}" type="presParOf" srcId="{4BEC4EA9-6033-4EA7-B8B6-757BAA4FDD33}" destId="{5735F03A-102C-4EC7-94AF-8447B539B9D0}" srcOrd="5" destOrd="0" presId="urn:microsoft.com/office/officeart/2005/8/layout/hierarchy2"/>
    <dgm:cxn modelId="{DFBCC7D2-39A6-4C0E-8891-CEF85CB457AF}" type="presParOf" srcId="{5735F03A-102C-4EC7-94AF-8447B539B9D0}" destId="{C766ED26-35EC-401F-A509-B045E8E86A19}" srcOrd="0" destOrd="0" presId="urn:microsoft.com/office/officeart/2005/8/layout/hierarchy2"/>
    <dgm:cxn modelId="{459C29CA-FEF9-43B9-A606-C6EC562078B9}" type="presParOf" srcId="{5735F03A-102C-4EC7-94AF-8447B539B9D0}" destId="{A92A2F74-CD16-463D-8C3B-43159CDA1EAC}" srcOrd="1" destOrd="0" presId="urn:microsoft.com/office/officeart/2005/8/layout/hierarchy2"/>
    <dgm:cxn modelId="{0E9FBA16-5781-47B6-B282-8283266A3283}" type="presParOf" srcId="{4BEC4EA9-6033-4EA7-B8B6-757BAA4FDD33}" destId="{6A3599B6-3243-4881-8B25-928D5B055801}" srcOrd="6" destOrd="0" presId="urn:microsoft.com/office/officeart/2005/8/layout/hierarchy2"/>
    <dgm:cxn modelId="{E6ED7237-80A4-47A0-9FC9-A4949944C3A2}" type="presParOf" srcId="{6A3599B6-3243-4881-8B25-928D5B055801}" destId="{5EF9A301-35BE-49CF-9266-B82E385AC602}" srcOrd="0" destOrd="0" presId="urn:microsoft.com/office/officeart/2005/8/layout/hierarchy2"/>
    <dgm:cxn modelId="{DC9DF8EE-91C1-4F17-9FE3-39C48BA7BC9B}" type="presParOf" srcId="{4BEC4EA9-6033-4EA7-B8B6-757BAA4FDD33}" destId="{E48068A3-3A7D-4190-8C08-8AD2F16D377F}" srcOrd="7" destOrd="0" presId="urn:microsoft.com/office/officeart/2005/8/layout/hierarchy2"/>
    <dgm:cxn modelId="{C3718421-C40A-464C-A048-5F239A2C525C}" type="presParOf" srcId="{E48068A3-3A7D-4190-8C08-8AD2F16D377F}" destId="{897DDEED-42DF-4C5B-9D0E-6E66A6E20223}" srcOrd="0" destOrd="0" presId="urn:microsoft.com/office/officeart/2005/8/layout/hierarchy2"/>
    <dgm:cxn modelId="{6D7E6958-0514-4190-BF15-6DF04E9AA9AF}" type="presParOf" srcId="{E48068A3-3A7D-4190-8C08-8AD2F16D377F}" destId="{7EFB1C12-EC57-451A-8AB2-D747A37826AC}"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ECCD2D-5F64-40BC-9DE5-3E69411935E2}">
      <dsp:nvSpPr>
        <dsp:cNvPr id="0" name=""/>
        <dsp:cNvSpPr/>
      </dsp:nvSpPr>
      <dsp:spPr>
        <a:xfrm>
          <a:off x="1948687" y="2720"/>
          <a:ext cx="2192274" cy="1795704"/>
        </a:xfrm>
        <a:prstGeom prst="roundRect">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b="1" kern="1200" dirty="0"/>
            <a:t>Overview of Metabolic Disorders in HIV</a:t>
          </a:r>
          <a:endParaRPr lang="en-US" sz="2200" kern="1200" dirty="0"/>
        </a:p>
      </dsp:txBody>
      <dsp:txXfrm>
        <a:off x="2036346" y="90379"/>
        <a:ext cx="2016956" cy="1620386"/>
      </dsp:txXfrm>
    </dsp:sp>
    <dsp:sp modelId="{4CFB50A9-D61A-443D-B219-547A6132DFC9}">
      <dsp:nvSpPr>
        <dsp:cNvPr id="0" name=""/>
        <dsp:cNvSpPr/>
      </dsp:nvSpPr>
      <dsp:spPr>
        <a:xfrm>
          <a:off x="1948687" y="1888210"/>
          <a:ext cx="2192274" cy="1795704"/>
        </a:xfrm>
        <a:prstGeom prst="roundRect">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b="1" kern="1200" dirty="0"/>
            <a:t>Types of ART and Metabolic Disorders </a:t>
          </a:r>
          <a:endParaRPr lang="en-US" sz="2200" kern="1200" dirty="0"/>
        </a:p>
      </dsp:txBody>
      <dsp:txXfrm>
        <a:off x="2036346" y="1975869"/>
        <a:ext cx="2016956" cy="1620386"/>
      </dsp:txXfrm>
    </dsp:sp>
    <dsp:sp modelId="{4A960EED-B344-4057-9307-847275286D1B}">
      <dsp:nvSpPr>
        <dsp:cNvPr id="0" name=""/>
        <dsp:cNvSpPr/>
      </dsp:nvSpPr>
      <dsp:spPr>
        <a:xfrm>
          <a:off x="1948687" y="3773699"/>
          <a:ext cx="2192274" cy="1795704"/>
        </a:xfrm>
        <a:prstGeom prst="roundRect">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b="1" kern="1200" dirty="0"/>
            <a:t>Concern, Intervention and Prevention methods</a:t>
          </a:r>
          <a:endParaRPr lang="en-US" sz="2200" kern="1200" dirty="0"/>
        </a:p>
      </dsp:txBody>
      <dsp:txXfrm>
        <a:off x="2036346" y="3861358"/>
        <a:ext cx="2016956" cy="16203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FDBE05-B665-4E9F-8108-80AB7198BE7E}">
      <dsp:nvSpPr>
        <dsp:cNvPr id="0" name=""/>
        <dsp:cNvSpPr/>
      </dsp:nvSpPr>
      <dsp:spPr>
        <a:xfrm>
          <a:off x="1431575" y="1757772"/>
          <a:ext cx="2698951" cy="10183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dirty="0"/>
            <a:t>ART and Metabolic Disorders</a:t>
          </a:r>
          <a:endParaRPr lang="en-US" sz="1500" kern="1200" dirty="0"/>
        </a:p>
      </dsp:txBody>
      <dsp:txXfrm>
        <a:off x="1461402" y="1787599"/>
        <a:ext cx="2639297" cy="958702"/>
      </dsp:txXfrm>
    </dsp:sp>
    <dsp:sp modelId="{80074B71-C82C-460B-87B3-030C139AEDE7}">
      <dsp:nvSpPr>
        <dsp:cNvPr id="0" name=""/>
        <dsp:cNvSpPr/>
      </dsp:nvSpPr>
      <dsp:spPr>
        <a:xfrm>
          <a:off x="4130526" y="2246736"/>
          <a:ext cx="814685" cy="40429"/>
        </a:xfrm>
        <a:custGeom>
          <a:avLst/>
          <a:gdLst/>
          <a:ahLst/>
          <a:cxnLst/>
          <a:rect l="0" t="0" r="0" b="0"/>
          <a:pathLst>
            <a:path>
              <a:moveTo>
                <a:pt x="0" y="20214"/>
              </a:moveTo>
              <a:lnTo>
                <a:pt x="814685" y="2021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4517501" y="2246583"/>
        <a:ext cx="40734" cy="40734"/>
      </dsp:txXfrm>
    </dsp:sp>
    <dsp:sp modelId="{B9D60612-3913-4E47-8CE2-6EC383AAD67C}">
      <dsp:nvSpPr>
        <dsp:cNvPr id="0" name=""/>
        <dsp:cNvSpPr/>
      </dsp:nvSpPr>
      <dsp:spPr>
        <a:xfrm>
          <a:off x="4945211" y="825395"/>
          <a:ext cx="2036713" cy="28831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1.A side effect of ART is represented by a syndrome of lipodystrophy</a:t>
          </a:r>
        </a:p>
        <a:p>
          <a:pPr marL="0" lvl="0" indent="0" algn="ctr" defTabSz="666750">
            <a:lnSpc>
              <a:spcPct val="90000"/>
            </a:lnSpc>
            <a:spcBef>
              <a:spcPct val="0"/>
            </a:spcBef>
            <a:spcAft>
              <a:spcPct val="35000"/>
            </a:spcAft>
            <a:buNone/>
          </a:pPr>
          <a:r>
            <a:rPr lang="en-US" sz="1500" kern="1200" dirty="0"/>
            <a:t>2.Affecting 1/3 of all pts on ART</a:t>
          </a:r>
        </a:p>
        <a:p>
          <a:pPr marL="0" lvl="0" indent="0" algn="ctr" defTabSz="666750">
            <a:lnSpc>
              <a:spcPct val="90000"/>
            </a:lnSpc>
            <a:spcBef>
              <a:spcPct val="0"/>
            </a:spcBef>
            <a:spcAft>
              <a:spcPct val="35000"/>
            </a:spcAft>
            <a:buNone/>
          </a:pPr>
          <a:r>
            <a:rPr lang="en-US" sz="1500" kern="1200" dirty="0"/>
            <a:t>3. Aging Population</a:t>
          </a:r>
        </a:p>
        <a:p>
          <a:pPr marL="0" lvl="0" indent="0" algn="ctr" defTabSz="666750">
            <a:lnSpc>
              <a:spcPct val="90000"/>
            </a:lnSpc>
            <a:spcBef>
              <a:spcPct val="0"/>
            </a:spcBef>
            <a:spcAft>
              <a:spcPct val="35000"/>
            </a:spcAft>
            <a:buNone/>
          </a:pPr>
          <a:r>
            <a:rPr lang="en-US" sz="1500" kern="1200" dirty="0"/>
            <a:t>4. Traditional risk factors</a:t>
          </a:r>
        </a:p>
      </dsp:txBody>
      <dsp:txXfrm>
        <a:off x="5004864" y="885048"/>
        <a:ext cx="1917407" cy="2763804"/>
      </dsp:txXfrm>
    </dsp:sp>
    <dsp:sp modelId="{46DE8A36-A895-40CF-BF8C-0BF19C2A7D49}">
      <dsp:nvSpPr>
        <dsp:cNvPr id="0" name=""/>
        <dsp:cNvSpPr/>
      </dsp:nvSpPr>
      <dsp:spPr>
        <a:xfrm rot="17692822">
          <a:off x="6421075" y="1368403"/>
          <a:ext cx="1936384" cy="40429"/>
        </a:xfrm>
        <a:custGeom>
          <a:avLst/>
          <a:gdLst/>
          <a:ahLst/>
          <a:cxnLst/>
          <a:rect l="0" t="0" r="0" b="0"/>
          <a:pathLst>
            <a:path>
              <a:moveTo>
                <a:pt x="0" y="20214"/>
              </a:moveTo>
              <a:lnTo>
                <a:pt x="1936384" y="2021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dirty="0"/>
        </a:p>
      </dsp:txBody>
      <dsp:txXfrm>
        <a:off x="7340858" y="1340208"/>
        <a:ext cx="96819" cy="96819"/>
      </dsp:txXfrm>
    </dsp:sp>
    <dsp:sp modelId="{13753092-4FBB-44D8-B388-8A4D196CFA70}">
      <dsp:nvSpPr>
        <dsp:cNvPr id="0" name=""/>
        <dsp:cNvSpPr/>
      </dsp:nvSpPr>
      <dsp:spPr>
        <a:xfrm>
          <a:off x="7796611" y="1106"/>
          <a:ext cx="2036713" cy="10183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Lipoatrophy</a:t>
          </a:r>
        </a:p>
        <a:p>
          <a:pPr marL="0" lvl="0" indent="0" algn="ctr" defTabSz="666750">
            <a:lnSpc>
              <a:spcPct val="90000"/>
            </a:lnSpc>
            <a:spcBef>
              <a:spcPct val="0"/>
            </a:spcBef>
            <a:spcAft>
              <a:spcPct val="35000"/>
            </a:spcAft>
            <a:buNone/>
          </a:pPr>
          <a:r>
            <a:rPr lang="en-US" sz="1500" kern="1200" dirty="0"/>
            <a:t>D4T/AZT and Mitochondria toxicity</a:t>
          </a:r>
        </a:p>
      </dsp:txBody>
      <dsp:txXfrm>
        <a:off x="7826438" y="30933"/>
        <a:ext cx="1977059" cy="958702"/>
      </dsp:txXfrm>
    </dsp:sp>
    <dsp:sp modelId="{CA590722-1CE5-4267-A29D-E3A4201AADDC}">
      <dsp:nvSpPr>
        <dsp:cNvPr id="0" name=""/>
        <dsp:cNvSpPr/>
      </dsp:nvSpPr>
      <dsp:spPr>
        <a:xfrm rot="19457599">
          <a:off x="6887624" y="1953958"/>
          <a:ext cx="1003288" cy="40429"/>
        </a:xfrm>
        <a:custGeom>
          <a:avLst/>
          <a:gdLst/>
          <a:ahLst/>
          <a:cxnLst/>
          <a:rect l="0" t="0" r="0" b="0"/>
          <a:pathLst>
            <a:path>
              <a:moveTo>
                <a:pt x="0" y="20214"/>
              </a:moveTo>
              <a:lnTo>
                <a:pt x="1003288" y="2021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7364186" y="1949091"/>
        <a:ext cx="50164" cy="50164"/>
      </dsp:txXfrm>
    </dsp:sp>
    <dsp:sp modelId="{BB1A8FD8-09D5-43A8-AA29-4DED4E432537}">
      <dsp:nvSpPr>
        <dsp:cNvPr id="0" name=""/>
        <dsp:cNvSpPr/>
      </dsp:nvSpPr>
      <dsp:spPr>
        <a:xfrm>
          <a:off x="7796611" y="1172217"/>
          <a:ext cx="2036713" cy="10183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Lipohypetrophy</a:t>
          </a:r>
        </a:p>
      </dsp:txBody>
      <dsp:txXfrm>
        <a:off x="7826438" y="1202044"/>
        <a:ext cx="1977059" cy="958702"/>
      </dsp:txXfrm>
    </dsp:sp>
    <dsp:sp modelId="{6003E159-2961-4A94-B799-3FFDFCB197F2}">
      <dsp:nvSpPr>
        <dsp:cNvPr id="0" name=""/>
        <dsp:cNvSpPr/>
      </dsp:nvSpPr>
      <dsp:spPr>
        <a:xfrm rot="2142401">
          <a:off x="6887624" y="2539513"/>
          <a:ext cx="1003288" cy="40429"/>
        </a:xfrm>
        <a:custGeom>
          <a:avLst/>
          <a:gdLst/>
          <a:ahLst/>
          <a:cxnLst/>
          <a:rect l="0" t="0" r="0" b="0"/>
          <a:pathLst>
            <a:path>
              <a:moveTo>
                <a:pt x="0" y="20214"/>
              </a:moveTo>
              <a:lnTo>
                <a:pt x="1003288" y="2021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7364186" y="2534646"/>
        <a:ext cx="50164" cy="50164"/>
      </dsp:txXfrm>
    </dsp:sp>
    <dsp:sp modelId="{C766ED26-35EC-401F-A509-B045E8E86A19}">
      <dsp:nvSpPr>
        <dsp:cNvPr id="0" name=""/>
        <dsp:cNvSpPr/>
      </dsp:nvSpPr>
      <dsp:spPr>
        <a:xfrm>
          <a:off x="7796611" y="2343327"/>
          <a:ext cx="2036713" cy="10183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Dyslipidaemia, hypertriglyceridemia, low-HDL-C and glucose metabolism disorders </a:t>
          </a:r>
        </a:p>
      </dsp:txBody>
      <dsp:txXfrm>
        <a:off x="7826438" y="2373154"/>
        <a:ext cx="1977059" cy="958702"/>
      </dsp:txXfrm>
    </dsp:sp>
    <dsp:sp modelId="{6A3599B6-3243-4881-8B25-928D5B055801}">
      <dsp:nvSpPr>
        <dsp:cNvPr id="0" name=""/>
        <dsp:cNvSpPr/>
      </dsp:nvSpPr>
      <dsp:spPr>
        <a:xfrm rot="3907178">
          <a:off x="6421075" y="3125068"/>
          <a:ext cx="1936384" cy="40429"/>
        </a:xfrm>
        <a:custGeom>
          <a:avLst/>
          <a:gdLst/>
          <a:ahLst/>
          <a:cxnLst/>
          <a:rect l="0" t="0" r="0" b="0"/>
          <a:pathLst>
            <a:path>
              <a:moveTo>
                <a:pt x="0" y="20214"/>
              </a:moveTo>
              <a:lnTo>
                <a:pt x="1936384" y="2021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dirty="0"/>
        </a:p>
      </dsp:txBody>
      <dsp:txXfrm>
        <a:off x="7340858" y="3096874"/>
        <a:ext cx="96819" cy="96819"/>
      </dsp:txXfrm>
    </dsp:sp>
    <dsp:sp modelId="{897DDEED-42DF-4C5B-9D0E-6E66A6E20223}">
      <dsp:nvSpPr>
        <dsp:cNvPr id="0" name=""/>
        <dsp:cNvSpPr/>
      </dsp:nvSpPr>
      <dsp:spPr>
        <a:xfrm>
          <a:off x="7796611" y="3514438"/>
          <a:ext cx="2036713" cy="10183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Both</a:t>
          </a:r>
        </a:p>
        <a:p>
          <a:pPr marL="0" lvl="0" indent="0" algn="ctr" defTabSz="666750">
            <a:lnSpc>
              <a:spcPct val="90000"/>
            </a:lnSpc>
            <a:spcBef>
              <a:spcPct val="0"/>
            </a:spcBef>
            <a:spcAft>
              <a:spcPct val="35000"/>
            </a:spcAft>
            <a:buNone/>
          </a:pPr>
          <a:r>
            <a:rPr lang="en-US" sz="1500" kern="1200" dirty="0"/>
            <a:t>Insulin Resistance</a:t>
          </a:r>
        </a:p>
      </dsp:txBody>
      <dsp:txXfrm>
        <a:off x="7826438" y="3544265"/>
        <a:ext cx="1977059" cy="958702"/>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AA4AB8-389E-49A8-AFA1-7F6C205EB777}" type="datetimeFigureOut">
              <a:rPr lang="en-US" smtClean="0"/>
              <a:t>4/23/2018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58B925-1868-46EA-A6DB-9C34E4B23CE5}" type="slidenum">
              <a:rPr lang="en-US" smtClean="0"/>
              <a:t>‹#›</a:t>
            </a:fld>
            <a:endParaRPr lang="en-US" dirty="0"/>
          </a:p>
        </p:txBody>
      </p:sp>
    </p:spTree>
    <p:extLst>
      <p:ext uri="{BB962C8B-B14F-4D97-AF65-F5344CB8AC3E}">
        <p14:creationId xmlns:p14="http://schemas.microsoft.com/office/powerpoint/2010/main" val="3444053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itchFamily="34" charset="0"/>
                <a:cs typeface="Arial" pitchFamily="34" charset="0"/>
              </a:defRPr>
            </a:lvl1pPr>
            <a:lvl2pPr marL="742950" indent="-285750" eaLnBrk="0" hangingPunct="0">
              <a:defRPr sz="1400">
                <a:solidFill>
                  <a:schemeClr val="tx1"/>
                </a:solidFill>
                <a:latin typeface="Arial" pitchFamily="34" charset="0"/>
                <a:cs typeface="Arial" pitchFamily="34" charset="0"/>
              </a:defRPr>
            </a:lvl2pPr>
            <a:lvl3pPr marL="1143000" indent="-228600" eaLnBrk="0" hangingPunct="0">
              <a:defRPr sz="1400">
                <a:solidFill>
                  <a:schemeClr val="tx1"/>
                </a:solidFill>
                <a:latin typeface="Arial" pitchFamily="34" charset="0"/>
                <a:cs typeface="Arial" pitchFamily="34" charset="0"/>
              </a:defRPr>
            </a:lvl3pPr>
            <a:lvl4pPr marL="1600200" indent="-228600" eaLnBrk="0" hangingPunct="0">
              <a:defRPr sz="1400">
                <a:solidFill>
                  <a:schemeClr val="tx1"/>
                </a:solidFill>
                <a:latin typeface="Arial" pitchFamily="34" charset="0"/>
                <a:cs typeface="Arial" pitchFamily="34" charset="0"/>
              </a:defRPr>
            </a:lvl4pPr>
            <a:lvl5pPr marL="2057400" indent="-228600" eaLnBrk="0" hangingPunct="0">
              <a:defRPr sz="1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a:solidFill>
                  <a:schemeClr val="tx1"/>
                </a:solidFill>
                <a:latin typeface="Arial" pitchFamily="34" charset="0"/>
                <a:cs typeface="Arial"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2DC37CF-7A00-4BCA-A80A-0CA520703DB4}" type="slidenum">
              <a:rPr kumimoji="0" lang="en-GB" sz="1200" b="0" i="0" u="none" strike="noStrike" kern="1200" cap="none" spc="0" normalizeH="0" baseline="0" noProof="0" smtClean="0">
                <a:ln>
                  <a:noFill/>
                </a:ln>
                <a:solidFill>
                  <a:prstClr val="black"/>
                </a:solidFill>
                <a:effectLst/>
                <a:uLnTx/>
                <a:uFillTx/>
                <a:latin typeface="Times New Roman" pitchFamily="18"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dirty="0">
              <a:ln>
                <a:noFill/>
              </a:ln>
              <a:solidFill>
                <a:prstClr val="black"/>
              </a:solidFill>
              <a:effectLst/>
              <a:uLnTx/>
              <a:uFillTx/>
              <a:latin typeface="Times New Roman" pitchFamily="18" charset="0"/>
              <a:ea typeface="+mn-ea"/>
              <a:cs typeface="Arial" pitchFamily="34" charset="0"/>
            </a:endParaRPr>
          </a:p>
        </p:txBody>
      </p:sp>
      <p:sp>
        <p:nvSpPr>
          <p:cNvPr id="29699" name="Rectangle 2"/>
          <p:cNvSpPr>
            <a:spLocks noGrp="1" noRot="1" noChangeAspect="1" noChangeArrowheads="1" noTextEdit="1"/>
          </p:cNvSpPr>
          <p:nvPr>
            <p:ph type="sldImg"/>
          </p:nvPr>
        </p:nvSpPr>
        <p:spPr>
          <a:solidFill>
            <a:srgbClr val="FFFFFF"/>
          </a:solidFill>
          <a:ln/>
        </p:spPr>
      </p:sp>
      <p:sp>
        <p:nvSpPr>
          <p:cNvPr id="29700"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latin typeface="Times New Roman" pitchFamily="18" charset="0"/>
              </a:rPr>
              <a:t>Comments: smoking data not available; could be that smoking rate higher in older HIV-positives; but analysis in subset with smoking data yielded similar results; thus other factors such as HIV itself, inflammation, ART to be considered.</a:t>
            </a:r>
          </a:p>
        </p:txBody>
      </p:sp>
    </p:spTree>
    <p:extLst>
      <p:ext uri="{BB962C8B-B14F-4D97-AF65-F5344CB8AC3E}">
        <p14:creationId xmlns:p14="http://schemas.microsoft.com/office/powerpoint/2010/main" val="2333383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txBox="1">
            <a:spLocks noGrp="1" noChangeArrowheads="1"/>
          </p:cNvSpPr>
          <p:nvPr/>
        </p:nvSpPr>
        <p:spPr bwMode="auto">
          <a:xfrm>
            <a:off x="0" y="-1588"/>
            <a:ext cx="2970213"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lstStyle>
            <a:lvl1pPr defTabSz="911225">
              <a:defRPr sz="2400">
                <a:solidFill>
                  <a:schemeClr val="tx1"/>
                </a:solidFill>
                <a:latin typeface="Arial" pitchFamily="34" charset="0"/>
                <a:ea typeface="ヒラギノ角ゴ Pro W3" pitchFamily="-84" charset="-128"/>
              </a:defRPr>
            </a:lvl1pPr>
            <a:lvl2pPr marL="742950" indent="-285750" defTabSz="911225">
              <a:defRPr sz="2400">
                <a:solidFill>
                  <a:schemeClr val="tx1"/>
                </a:solidFill>
                <a:latin typeface="Arial" pitchFamily="34" charset="0"/>
                <a:ea typeface="ヒラギノ角ゴ Pro W3" pitchFamily="-84" charset="-128"/>
              </a:defRPr>
            </a:lvl2pPr>
            <a:lvl3pPr marL="1143000" indent="-228600" defTabSz="911225">
              <a:defRPr sz="2400">
                <a:solidFill>
                  <a:schemeClr val="tx1"/>
                </a:solidFill>
                <a:latin typeface="Arial" pitchFamily="34" charset="0"/>
                <a:ea typeface="ヒラギノ角ゴ Pro W3" pitchFamily="-84" charset="-128"/>
              </a:defRPr>
            </a:lvl3pPr>
            <a:lvl4pPr marL="1600200" indent="-228600" defTabSz="911225">
              <a:defRPr sz="2400">
                <a:solidFill>
                  <a:schemeClr val="tx1"/>
                </a:solidFill>
                <a:latin typeface="Arial" pitchFamily="34" charset="0"/>
                <a:ea typeface="ヒラギノ角ゴ Pro W3" pitchFamily="-84" charset="-128"/>
              </a:defRPr>
            </a:lvl4pPr>
            <a:lvl5pPr marL="2057400" indent="-228600" defTabSz="911225">
              <a:defRPr sz="2400">
                <a:solidFill>
                  <a:schemeClr val="tx1"/>
                </a:solidFill>
                <a:latin typeface="Arial" pitchFamily="34" charset="0"/>
                <a:ea typeface="ヒラギノ角ゴ Pro W3" pitchFamily="-84" charset="-128"/>
              </a:defRPr>
            </a:lvl5pPr>
            <a:lvl6pPr marL="2514600" indent="-228600" defTabSz="911225" eaLnBrk="0" fontAlgn="base" hangingPunct="0">
              <a:spcBef>
                <a:spcPct val="0"/>
              </a:spcBef>
              <a:spcAft>
                <a:spcPct val="0"/>
              </a:spcAft>
              <a:defRPr sz="2400">
                <a:solidFill>
                  <a:schemeClr val="tx1"/>
                </a:solidFill>
                <a:latin typeface="Arial" pitchFamily="34" charset="0"/>
                <a:ea typeface="ヒラギノ角ゴ Pro W3" pitchFamily="-84" charset="-128"/>
              </a:defRPr>
            </a:lvl6pPr>
            <a:lvl7pPr marL="2971800" indent="-228600" defTabSz="911225" eaLnBrk="0" fontAlgn="base" hangingPunct="0">
              <a:spcBef>
                <a:spcPct val="0"/>
              </a:spcBef>
              <a:spcAft>
                <a:spcPct val="0"/>
              </a:spcAft>
              <a:defRPr sz="2400">
                <a:solidFill>
                  <a:schemeClr val="tx1"/>
                </a:solidFill>
                <a:latin typeface="Arial" pitchFamily="34" charset="0"/>
                <a:ea typeface="ヒラギノ角ゴ Pro W3" pitchFamily="-84" charset="-128"/>
              </a:defRPr>
            </a:lvl7pPr>
            <a:lvl8pPr marL="3429000" indent="-228600" defTabSz="911225" eaLnBrk="0" fontAlgn="base" hangingPunct="0">
              <a:spcBef>
                <a:spcPct val="0"/>
              </a:spcBef>
              <a:spcAft>
                <a:spcPct val="0"/>
              </a:spcAft>
              <a:defRPr sz="2400">
                <a:solidFill>
                  <a:schemeClr val="tx1"/>
                </a:solidFill>
                <a:latin typeface="Arial" pitchFamily="34" charset="0"/>
                <a:ea typeface="ヒラギノ角ゴ Pro W3" pitchFamily="-84" charset="-128"/>
              </a:defRPr>
            </a:lvl8pPr>
            <a:lvl9pPr marL="3886200" indent="-228600" defTabSz="911225" eaLnBrk="0" fontAlgn="base" hangingPunct="0">
              <a:spcBef>
                <a:spcPct val="0"/>
              </a:spcBef>
              <a:spcAft>
                <a:spcPct val="0"/>
              </a:spcAft>
              <a:defRPr sz="2400">
                <a:solidFill>
                  <a:schemeClr val="tx1"/>
                </a:solidFill>
                <a:latin typeface="Arial" pitchFamily="34" charset="0"/>
                <a:ea typeface="ヒラギノ角ゴ Pro W3" pitchFamily="-84" charset="-128"/>
              </a:defRPr>
            </a:lvl9pPr>
          </a:lstStyle>
          <a:p>
            <a:pPr marL="0" marR="0" lvl="0" indent="0" algn="l" defTabSz="911225" rtl="0" eaLnBrk="0" fontAlgn="base" latinLnBrk="0" hangingPunct="0">
              <a:lnSpc>
                <a:spcPct val="100000"/>
              </a:lnSpc>
              <a:spcBef>
                <a:spcPct val="0"/>
              </a:spcBef>
              <a:spcAft>
                <a:spcPct val="0"/>
              </a:spcAft>
              <a:buClrTx/>
              <a:buSzTx/>
              <a:buFontTx/>
              <a:buNone/>
              <a:tabLst/>
              <a:defRPr/>
            </a:pPr>
            <a:r>
              <a:rPr kumimoji="0" lang="en-GB" sz="1000" b="0" i="1"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All Presentations</a:t>
            </a:r>
          </a:p>
        </p:txBody>
      </p:sp>
      <p:sp>
        <p:nvSpPr>
          <p:cNvPr id="39939" name="Rectangle 3"/>
          <p:cNvSpPr txBox="1">
            <a:spLocks noGrp="1" noChangeArrowheads="1"/>
          </p:cNvSpPr>
          <p:nvPr/>
        </p:nvSpPr>
        <p:spPr bwMode="auto">
          <a:xfrm>
            <a:off x="3887788" y="-1588"/>
            <a:ext cx="2970212"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lstStyle>
            <a:lvl1pPr defTabSz="911225">
              <a:defRPr sz="2400">
                <a:solidFill>
                  <a:schemeClr val="tx1"/>
                </a:solidFill>
                <a:latin typeface="Arial" pitchFamily="34" charset="0"/>
                <a:ea typeface="ヒラギノ角ゴ Pro W3" pitchFamily="-84" charset="-128"/>
              </a:defRPr>
            </a:lvl1pPr>
            <a:lvl2pPr marL="742950" indent="-285750" defTabSz="911225">
              <a:defRPr sz="2400">
                <a:solidFill>
                  <a:schemeClr val="tx1"/>
                </a:solidFill>
                <a:latin typeface="Arial" pitchFamily="34" charset="0"/>
                <a:ea typeface="ヒラギノ角ゴ Pro W3" pitchFamily="-84" charset="-128"/>
              </a:defRPr>
            </a:lvl2pPr>
            <a:lvl3pPr marL="1143000" indent="-228600" defTabSz="911225">
              <a:defRPr sz="2400">
                <a:solidFill>
                  <a:schemeClr val="tx1"/>
                </a:solidFill>
                <a:latin typeface="Arial" pitchFamily="34" charset="0"/>
                <a:ea typeface="ヒラギノ角ゴ Pro W3" pitchFamily="-84" charset="-128"/>
              </a:defRPr>
            </a:lvl3pPr>
            <a:lvl4pPr marL="1600200" indent="-228600" defTabSz="911225">
              <a:defRPr sz="2400">
                <a:solidFill>
                  <a:schemeClr val="tx1"/>
                </a:solidFill>
                <a:latin typeface="Arial" pitchFamily="34" charset="0"/>
                <a:ea typeface="ヒラギノ角ゴ Pro W3" pitchFamily="-84" charset="-128"/>
              </a:defRPr>
            </a:lvl4pPr>
            <a:lvl5pPr marL="2057400" indent="-228600" defTabSz="911225">
              <a:defRPr sz="2400">
                <a:solidFill>
                  <a:schemeClr val="tx1"/>
                </a:solidFill>
                <a:latin typeface="Arial" pitchFamily="34" charset="0"/>
                <a:ea typeface="ヒラギノ角ゴ Pro W3" pitchFamily="-84" charset="-128"/>
              </a:defRPr>
            </a:lvl5pPr>
            <a:lvl6pPr marL="2514600" indent="-228600" defTabSz="911225" eaLnBrk="0" fontAlgn="base" hangingPunct="0">
              <a:spcBef>
                <a:spcPct val="0"/>
              </a:spcBef>
              <a:spcAft>
                <a:spcPct val="0"/>
              </a:spcAft>
              <a:defRPr sz="2400">
                <a:solidFill>
                  <a:schemeClr val="tx1"/>
                </a:solidFill>
                <a:latin typeface="Arial" pitchFamily="34" charset="0"/>
                <a:ea typeface="ヒラギノ角ゴ Pro W3" pitchFamily="-84" charset="-128"/>
              </a:defRPr>
            </a:lvl6pPr>
            <a:lvl7pPr marL="2971800" indent="-228600" defTabSz="911225" eaLnBrk="0" fontAlgn="base" hangingPunct="0">
              <a:spcBef>
                <a:spcPct val="0"/>
              </a:spcBef>
              <a:spcAft>
                <a:spcPct val="0"/>
              </a:spcAft>
              <a:defRPr sz="2400">
                <a:solidFill>
                  <a:schemeClr val="tx1"/>
                </a:solidFill>
                <a:latin typeface="Arial" pitchFamily="34" charset="0"/>
                <a:ea typeface="ヒラギノ角ゴ Pro W3" pitchFamily="-84" charset="-128"/>
              </a:defRPr>
            </a:lvl7pPr>
            <a:lvl8pPr marL="3429000" indent="-228600" defTabSz="911225" eaLnBrk="0" fontAlgn="base" hangingPunct="0">
              <a:spcBef>
                <a:spcPct val="0"/>
              </a:spcBef>
              <a:spcAft>
                <a:spcPct val="0"/>
              </a:spcAft>
              <a:defRPr sz="2400">
                <a:solidFill>
                  <a:schemeClr val="tx1"/>
                </a:solidFill>
                <a:latin typeface="Arial" pitchFamily="34" charset="0"/>
                <a:ea typeface="ヒラギノ角ゴ Pro W3" pitchFamily="-84" charset="-128"/>
              </a:defRPr>
            </a:lvl8pPr>
            <a:lvl9pPr marL="3886200" indent="-228600" defTabSz="911225" eaLnBrk="0" fontAlgn="base" hangingPunct="0">
              <a:spcBef>
                <a:spcPct val="0"/>
              </a:spcBef>
              <a:spcAft>
                <a:spcPct val="0"/>
              </a:spcAft>
              <a:defRPr sz="2400">
                <a:solidFill>
                  <a:schemeClr val="tx1"/>
                </a:solidFill>
                <a:latin typeface="Arial" pitchFamily="34" charset="0"/>
                <a:ea typeface="ヒラギノ角ゴ Pro W3" pitchFamily="-84" charset="-128"/>
              </a:defRPr>
            </a:lvl9pPr>
          </a:lstStyle>
          <a:p>
            <a:pPr marL="0" marR="0" lvl="0" indent="0" algn="r" defTabSz="911225" rtl="0" eaLnBrk="0" fontAlgn="base" latinLnBrk="0" hangingPunct="0">
              <a:lnSpc>
                <a:spcPct val="100000"/>
              </a:lnSpc>
              <a:spcBef>
                <a:spcPct val="0"/>
              </a:spcBef>
              <a:spcAft>
                <a:spcPct val="0"/>
              </a:spcAft>
              <a:buClrTx/>
              <a:buSzTx/>
              <a:buFontTx/>
              <a:buNone/>
              <a:tabLst/>
              <a:defRPr/>
            </a:pPr>
            <a:r>
              <a:rPr kumimoji="0" lang="en-GB" sz="1000" b="0" i="1"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26 April, 2001</a:t>
            </a:r>
          </a:p>
        </p:txBody>
      </p:sp>
      <p:sp>
        <p:nvSpPr>
          <p:cNvPr id="39940" name="Rectangle 6"/>
          <p:cNvSpPr txBox="1">
            <a:spLocks noGrp="1" noChangeArrowheads="1"/>
          </p:cNvSpPr>
          <p:nvPr/>
        </p:nvSpPr>
        <p:spPr bwMode="auto">
          <a:xfrm>
            <a:off x="0" y="8688388"/>
            <a:ext cx="2970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defTabSz="911225">
              <a:defRPr sz="2400">
                <a:solidFill>
                  <a:schemeClr val="tx1"/>
                </a:solidFill>
                <a:latin typeface="Arial" pitchFamily="34" charset="0"/>
                <a:ea typeface="ヒラギノ角ゴ Pro W3" pitchFamily="-84" charset="-128"/>
              </a:defRPr>
            </a:lvl1pPr>
            <a:lvl2pPr marL="742950" indent="-285750" defTabSz="911225">
              <a:defRPr sz="2400">
                <a:solidFill>
                  <a:schemeClr val="tx1"/>
                </a:solidFill>
                <a:latin typeface="Arial" pitchFamily="34" charset="0"/>
                <a:ea typeface="ヒラギノ角ゴ Pro W3" pitchFamily="-84" charset="-128"/>
              </a:defRPr>
            </a:lvl2pPr>
            <a:lvl3pPr marL="1143000" indent="-228600" defTabSz="911225">
              <a:defRPr sz="2400">
                <a:solidFill>
                  <a:schemeClr val="tx1"/>
                </a:solidFill>
                <a:latin typeface="Arial" pitchFamily="34" charset="0"/>
                <a:ea typeface="ヒラギノ角ゴ Pro W3" pitchFamily="-84" charset="-128"/>
              </a:defRPr>
            </a:lvl3pPr>
            <a:lvl4pPr marL="1600200" indent="-228600" defTabSz="911225">
              <a:defRPr sz="2400">
                <a:solidFill>
                  <a:schemeClr val="tx1"/>
                </a:solidFill>
                <a:latin typeface="Arial" pitchFamily="34" charset="0"/>
                <a:ea typeface="ヒラギノ角ゴ Pro W3" pitchFamily="-84" charset="-128"/>
              </a:defRPr>
            </a:lvl4pPr>
            <a:lvl5pPr marL="2057400" indent="-228600" defTabSz="911225">
              <a:defRPr sz="2400">
                <a:solidFill>
                  <a:schemeClr val="tx1"/>
                </a:solidFill>
                <a:latin typeface="Arial" pitchFamily="34" charset="0"/>
                <a:ea typeface="ヒラギノ角ゴ Pro W3" pitchFamily="-84" charset="-128"/>
              </a:defRPr>
            </a:lvl5pPr>
            <a:lvl6pPr marL="2514600" indent="-228600" defTabSz="911225" eaLnBrk="0" fontAlgn="base" hangingPunct="0">
              <a:spcBef>
                <a:spcPct val="0"/>
              </a:spcBef>
              <a:spcAft>
                <a:spcPct val="0"/>
              </a:spcAft>
              <a:defRPr sz="2400">
                <a:solidFill>
                  <a:schemeClr val="tx1"/>
                </a:solidFill>
                <a:latin typeface="Arial" pitchFamily="34" charset="0"/>
                <a:ea typeface="ヒラギノ角ゴ Pro W3" pitchFamily="-84" charset="-128"/>
              </a:defRPr>
            </a:lvl6pPr>
            <a:lvl7pPr marL="2971800" indent="-228600" defTabSz="911225" eaLnBrk="0" fontAlgn="base" hangingPunct="0">
              <a:spcBef>
                <a:spcPct val="0"/>
              </a:spcBef>
              <a:spcAft>
                <a:spcPct val="0"/>
              </a:spcAft>
              <a:defRPr sz="2400">
                <a:solidFill>
                  <a:schemeClr val="tx1"/>
                </a:solidFill>
                <a:latin typeface="Arial" pitchFamily="34" charset="0"/>
                <a:ea typeface="ヒラギノ角ゴ Pro W3" pitchFamily="-84" charset="-128"/>
              </a:defRPr>
            </a:lvl7pPr>
            <a:lvl8pPr marL="3429000" indent="-228600" defTabSz="911225" eaLnBrk="0" fontAlgn="base" hangingPunct="0">
              <a:spcBef>
                <a:spcPct val="0"/>
              </a:spcBef>
              <a:spcAft>
                <a:spcPct val="0"/>
              </a:spcAft>
              <a:defRPr sz="2400">
                <a:solidFill>
                  <a:schemeClr val="tx1"/>
                </a:solidFill>
                <a:latin typeface="Arial" pitchFamily="34" charset="0"/>
                <a:ea typeface="ヒラギノ角ゴ Pro W3" pitchFamily="-84" charset="-128"/>
              </a:defRPr>
            </a:lvl8pPr>
            <a:lvl9pPr marL="3886200" indent="-228600" defTabSz="911225" eaLnBrk="0" fontAlgn="base" hangingPunct="0">
              <a:spcBef>
                <a:spcPct val="0"/>
              </a:spcBef>
              <a:spcAft>
                <a:spcPct val="0"/>
              </a:spcAft>
              <a:defRPr sz="2400">
                <a:solidFill>
                  <a:schemeClr val="tx1"/>
                </a:solidFill>
                <a:latin typeface="Arial" pitchFamily="34" charset="0"/>
                <a:ea typeface="ヒラギノ角ゴ Pro W3" pitchFamily="-84" charset="-128"/>
              </a:defRPr>
            </a:lvl9pPr>
          </a:lstStyle>
          <a:p>
            <a:pPr marL="0" marR="0" lvl="0" indent="0" algn="l" defTabSz="911225" rtl="0" eaLnBrk="0" fontAlgn="base" latinLnBrk="0" hangingPunct="0">
              <a:lnSpc>
                <a:spcPct val="100000"/>
              </a:lnSpc>
              <a:spcBef>
                <a:spcPct val="0"/>
              </a:spcBef>
              <a:spcAft>
                <a:spcPct val="0"/>
              </a:spcAft>
              <a:buClrTx/>
              <a:buSzTx/>
              <a:buFontTx/>
              <a:buNone/>
              <a:tabLst/>
              <a:defRPr/>
            </a:pPr>
            <a:r>
              <a:rPr kumimoji="0" lang="en-GB" sz="1000" b="0" i="1" u="none" strike="noStrike" kern="1200" cap="none" spc="0" normalizeH="0" baseline="0" noProof="0" dirty="0">
                <a:ln>
                  <a:noFill/>
                </a:ln>
                <a:solidFill>
                  <a:prstClr val="black"/>
                </a:solidFill>
                <a:effectLst/>
                <a:uLnTx/>
                <a:uFillTx/>
                <a:latin typeface="Arial" pitchFamily="34" charset="0"/>
                <a:ea typeface="MS PGothic" pitchFamily="34" charset="-128"/>
                <a:cs typeface="+mn-cs"/>
              </a:rPr>
              <a:t>Satellite Symposium (FINAL)</a:t>
            </a:r>
          </a:p>
        </p:txBody>
      </p:sp>
      <p:sp>
        <p:nvSpPr>
          <p:cNvPr id="39941" name="Rectangle 7"/>
          <p:cNvSpPr txBox="1">
            <a:spLocks noGrp="1" noChangeArrowheads="1"/>
          </p:cNvSpPr>
          <p:nvPr/>
        </p:nvSpPr>
        <p:spPr bwMode="auto">
          <a:xfrm>
            <a:off x="3887788" y="8688388"/>
            <a:ext cx="2970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defTabSz="911225">
              <a:defRPr sz="2400">
                <a:solidFill>
                  <a:schemeClr val="tx1"/>
                </a:solidFill>
                <a:latin typeface="Arial" pitchFamily="34" charset="0"/>
                <a:ea typeface="ヒラギノ角ゴ Pro W3" pitchFamily="-84" charset="-128"/>
              </a:defRPr>
            </a:lvl1pPr>
            <a:lvl2pPr marL="742950" indent="-285750" defTabSz="911225">
              <a:defRPr sz="2400">
                <a:solidFill>
                  <a:schemeClr val="tx1"/>
                </a:solidFill>
                <a:latin typeface="Arial" pitchFamily="34" charset="0"/>
                <a:ea typeface="ヒラギノ角ゴ Pro W3" pitchFamily="-84" charset="-128"/>
              </a:defRPr>
            </a:lvl2pPr>
            <a:lvl3pPr marL="1143000" indent="-228600" defTabSz="911225">
              <a:defRPr sz="2400">
                <a:solidFill>
                  <a:schemeClr val="tx1"/>
                </a:solidFill>
                <a:latin typeface="Arial" pitchFamily="34" charset="0"/>
                <a:ea typeface="ヒラギノ角ゴ Pro W3" pitchFamily="-84" charset="-128"/>
              </a:defRPr>
            </a:lvl3pPr>
            <a:lvl4pPr marL="1600200" indent="-228600" defTabSz="911225">
              <a:defRPr sz="2400">
                <a:solidFill>
                  <a:schemeClr val="tx1"/>
                </a:solidFill>
                <a:latin typeface="Arial" pitchFamily="34" charset="0"/>
                <a:ea typeface="ヒラギノ角ゴ Pro W3" pitchFamily="-84" charset="-128"/>
              </a:defRPr>
            </a:lvl4pPr>
            <a:lvl5pPr marL="2057400" indent="-228600" defTabSz="911225">
              <a:defRPr sz="2400">
                <a:solidFill>
                  <a:schemeClr val="tx1"/>
                </a:solidFill>
                <a:latin typeface="Arial" pitchFamily="34" charset="0"/>
                <a:ea typeface="ヒラギノ角ゴ Pro W3" pitchFamily="-84" charset="-128"/>
              </a:defRPr>
            </a:lvl5pPr>
            <a:lvl6pPr marL="2514600" indent="-228600" defTabSz="911225" eaLnBrk="0" fontAlgn="base" hangingPunct="0">
              <a:spcBef>
                <a:spcPct val="0"/>
              </a:spcBef>
              <a:spcAft>
                <a:spcPct val="0"/>
              </a:spcAft>
              <a:defRPr sz="2400">
                <a:solidFill>
                  <a:schemeClr val="tx1"/>
                </a:solidFill>
                <a:latin typeface="Arial" pitchFamily="34" charset="0"/>
                <a:ea typeface="ヒラギノ角ゴ Pro W3" pitchFamily="-84" charset="-128"/>
              </a:defRPr>
            </a:lvl6pPr>
            <a:lvl7pPr marL="2971800" indent="-228600" defTabSz="911225" eaLnBrk="0" fontAlgn="base" hangingPunct="0">
              <a:spcBef>
                <a:spcPct val="0"/>
              </a:spcBef>
              <a:spcAft>
                <a:spcPct val="0"/>
              </a:spcAft>
              <a:defRPr sz="2400">
                <a:solidFill>
                  <a:schemeClr val="tx1"/>
                </a:solidFill>
                <a:latin typeface="Arial" pitchFamily="34" charset="0"/>
                <a:ea typeface="ヒラギノ角ゴ Pro W3" pitchFamily="-84" charset="-128"/>
              </a:defRPr>
            </a:lvl7pPr>
            <a:lvl8pPr marL="3429000" indent="-228600" defTabSz="911225" eaLnBrk="0" fontAlgn="base" hangingPunct="0">
              <a:spcBef>
                <a:spcPct val="0"/>
              </a:spcBef>
              <a:spcAft>
                <a:spcPct val="0"/>
              </a:spcAft>
              <a:defRPr sz="2400">
                <a:solidFill>
                  <a:schemeClr val="tx1"/>
                </a:solidFill>
                <a:latin typeface="Arial" pitchFamily="34" charset="0"/>
                <a:ea typeface="ヒラギノ角ゴ Pro W3" pitchFamily="-84" charset="-128"/>
              </a:defRPr>
            </a:lvl8pPr>
            <a:lvl9pPr marL="3886200" indent="-228600" defTabSz="911225" eaLnBrk="0" fontAlgn="base" hangingPunct="0">
              <a:spcBef>
                <a:spcPct val="0"/>
              </a:spcBef>
              <a:spcAft>
                <a:spcPct val="0"/>
              </a:spcAft>
              <a:defRPr sz="2400">
                <a:solidFill>
                  <a:schemeClr val="tx1"/>
                </a:solidFill>
                <a:latin typeface="Arial" pitchFamily="34" charset="0"/>
                <a:ea typeface="ヒラギノ角ゴ Pro W3" pitchFamily="-84" charset="-128"/>
              </a:defRPr>
            </a:lvl9pPr>
          </a:lstStyle>
          <a:p>
            <a:pPr marL="0" marR="0" lvl="0" indent="0" algn="r" defTabSz="911225" rtl="0" eaLnBrk="0" fontAlgn="base" latinLnBrk="0" hangingPunct="0">
              <a:lnSpc>
                <a:spcPct val="100000"/>
              </a:lnSpc>
              <a:spcBef>
                <a:spcPct val="0"/>
              </a:spcBef>
              <a:spcAft>
                <a:spcPct val="0"/>
              </a:spcAft>
              <a:buClrTx/>
              <a:buSzTx/>
              <a:buFontTx/>
              <a:buNone/>
              <a:tabLst/>
              <a:defRPr/>
            </a:pPr>
            <a:fld id="{BB198AC4-A729-4DA5-A620-896AC43ABAC1}" type="slidenum">
              <a:rPr kumimoji="0" lang="en-GB" sz="1000" b="0" i="1" u="none" strike="noStrike" kern="1200" cap="none" spc="0" normalizeH="0" baseline="0" noProof="0">
                <a:ln>
                  <a:noFill/>
                </a:ln>
                <a:solidFill>
                  <a:prstClr val="black"/>
                </a:solidFill>
                <a:effectLst/>
                <a:uLnTx/>
                <a:uFillTx/>
                <a:latin typeface="Arial" pitchFamily="34" charset="0"/>
                <a:ea typeface="MS PGothic" pitchFamily="34" charset="-128"/>
                <a:cs typeface="+mn-cs"/>
              </a:rPr>
              <a:pPr marL="0" marR="0" lvl="0" indent="0" algn="r" defTabSz="911225" rtl="0" eaLnBrk="0" fontAlgn="base" latinLnBrk="0" hangingPunct="0">
                <a:lnSpc>
                  <a:spcPct val="100000"/>
                </a:lnSpc>
                <a:spcBef>
                  <a:spcPct val="0"/>
                </a:spcBef>
                <a:spcAft>
                  <a:spcPct val="0"/>
                </a:spcAft>
                <a:buClrTx/>
                <a:buSzTx/>
                <a:buFontTx/>
                <a:buNone/>
                <a:tabLst/>
                <a:defRPr/>
              </a:pPr>
              <a:t>10</a:t>
            </a:fld>
            <a:endParaRPr kumimoji="0" lang="en-GB" sz="1000" b="0" i="1" u="none" strike="noStrike" kern="1200" cap="none" spc="0" normalizeH="0" baseline="0" noProof="0" dirty="0">
              <a:ln>
                <a:noFill/>
              </a:ln>
              <a:solidFill>
                <a:prstClr val="black"/>
              </a:solidFill>
              <a:effectLst/>
              <a:uLnTx/>
              <a:uFillTx/>
              <a:latin typeface="Arial" pitchFamily="34" charset="0"/>
              <a:ea typeface="MS PGothic" pitchFamily="34" charset="-128"/>
              <a:cs typeface="+mn-cs"/>
            </a:endParaRPr>
          </a:p>
        </p:txBody>
      </p:sp>
      <p:sp>
        <p:nvSpPr>
          <p:cNvPr id="3994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4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l-NL"/>
          </a:p>
        </p:txBody>
      </p:sp>
    </p:spTree>
    <p:extLst>
      <p:ext uri="{BB962C8B-B14F-4D97-AF65-F5344CB8AC3E}">
        <p14:creationId xmlns:p14="http://schemas.microsoft.com/office/powerpoint/2010/main" val="2338173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22EDE-D759-4CBA-8311-4716112CCF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D9A7A0-74F3-4C35-A99D-9DEE43C15E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EFCF43A-36DA-4FFA-87D2-43ADF69D9F91}"/>
              </a:ext>
            </a:extLst>
          </p:cNvPr>
          <p:cNvSpPr>
            <a:spLocks noGrp="1"/>
          </p:cNvSpPr>
          <p:nvPr>
            <p:ph type="dt" sz="half" idx="10"/>
          </p:nvPr>
        </p:nvSpPr>
        <p:spPr/>
        <p:txBody>
          <a:bodyPr/>
          <a:lstStyle/>
          <a:p>
            <a:fld id="{5404FEEA-9DF8-4D35-8987-B21F6EAE78D5}" type="datetimeFigureOut">
              <a:rPr lang="en-US" smtClean="0"/>
              <a:t>4/23/2018</a:t>
            </a:fld>
            <a:endParaRPr lang="en-US" dirty="0"/>
          </a:p>
        </p:txBody>
      </p:sp>
      <p:sp>
        <p:nvSpPr>
          <p:cNvPr id="5" name="Footer Placeholder 4">
            <a:extLst>
              <a:ext uri="{FF2B5EF4-FFF2-40B4-BE49-F238E27FC236}">
                <a16:creationId xmlns:a16="http://schemas.microsoft.com/office/drawing/2014/main" id="{8897A561-5E3F-4E52-A053-E2A6790E616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1EBF711-160F-4FDA-B7B4-6B89ECF472C4}"/>
              </a:ext>
            </a:extLst>
          </p:cNvPr>
          <p:cNvSpPr>
            <a:spLocks noGrp="1"/>
          </p:cNvSpPr>
          <p:nvPr>
            <p:ph type="sldNum" sz="quarter" idx="12"/>
          </p:nvPr>
        </p:nvSpPr>
        <p:spPr/>
        <p:txBody>
          <a:bodyPr/>
          <a:lstStyle/>
          <a:p>
            <a:fld id="{4E3357E6-32F4-4FC3-8CEF-20E3413C018F}" type="slidenum">
              <a:rPr lang="en-US" smtClean="0"/>
              <a:t>‹#›</a:t>
            </a:fld>
            <a:endParaRPr lang="en-US" dirty="0"/>
          </a:p>
        </p:txBody>
      </p:sp>
    </p:spTree>
    <p:extLst>
      <p:ext uri="{BB962C8B-B14F-4D97-AF65-F5344CB8AC3E}">
        <p14:creationId xmlns:p14="http://schemas.microsoft.com/office/powerpoint/2010/main" val="501000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54283-B41C-47AE-B595-9B7176FD94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694810-9B02-4555-8782-6A3EEAD9631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D15E08-3B64-4D1A-94A1-5FA2FAE94B6E}"/>
              </a:ext>
            </a:extLst>
          </p:cNvPr>
          <p:cNvSpPr>
            <a:spLocks noGrp="1"/>
          </p:cNvSpPr>
          <p:nvPr>
            <p:ph type="dt" sz="half" idx="10"/>
          </p:nvPr>
        </p:nvSpPr>
        <p:spPr/>
        <p:txBody>
          <a:bodyPr/>
          <a:lstStyle/>
          <a:p>
            <a:fld id="{5404FEEA-9DF8-4D35-8987-B21F6EAE78D5}" type="datetimeFigureOut">
              <a:rPr lang="en-US" smtClean="0"/>
              <a:t>4/23/2018</a:t>
            </a:fld>
            <a:endParaRPr lang="en-US" dirty="0"/>
          </a:p>
        </p:txBody>
      </p:sp>
      <p:sp>
        <p:nvSpPr>
          <p:cNvPr id="5" name="Footer Placeholder 4">
            <a:extLst>
              <a:ext uri="{FF2B5EF4-FFF2-40B4-BE49-F238E27FC236}">
                <a16:creationId xmlns:a16="http://schemas.microsoft.com/office/drawing/2014/main" id="{2959172C-9BF1-45DB-9F7B-D5FB745DC6D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85E94A1-9D90-46A4-9B8A-67B02F3E7699}"/>
              </a:ext>
            </a:extLst>
          </p:cNvPr>
          <p:cNvSpPr>
            <a:spLocks noGrp="1"/>
          </p:cNvSpPr>
          <p:nvPr>
            <p:ph type="sldNum" sz="quarter" idx="12"/>
          </p:nvPr>
        </p:nvSpPr>
        <p:spPr/>
        <p:txBody>
          <a:bodyPr/>
          <a:lstStyle/>
          <a:p>
            <a:fld id="{4E3357E6-32F4-4FC3-8CEF-20E3413C018F}" type="slidenum">
              <a:rPr lang="en-US" smtClean="0"/>
              <a:t>‹#›</a:t>
            </a:fld>
            <a:endParaRPr lang="en-US" dirty="0"/>
          </a:p>
        </p:txBody>
      </p:sp>
    </p:spTree>
    <p:extLst>
      <p:ext uri="{BB962C8B-B14F-4D97-AF65-F5344CB8AC3E}">
        <p14:creationId xmlns:p14="http://schemas.microsoft.com/office/powerpoint/2010/main" val="2842755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237C02-51B5-4602-BCB3-679B9F09D5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9040505-B026-449E-B5F6-870A37631B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05672B-DDB2-48C6-AD21-BC77803EE907}"/>
              </a:ext>
            </a:extLst>
          </p:cNvPr>
          <p:cNvSpPr>
            <a:spLocks noGrp="1"/>
          </p:cNvSpPr>
          <p:nvPr>
            <p:ph type="dt" sz="half" idx="10"/>
          </p:nvPr>
        </p:nvSpPr>
        <p:spPr/>
        <p:txBody>
          <a:bodyPr/>
          <a:lstStyle/>
          <a:p>
            <a:fld id="{5404FEEA-9DF8-4D35-8987-B21F6EAE78D5}" type="datetimeFigureOut">
              <a:rPr lang="en-US" smtClean="0"/>
              <a:t>4/23/2018</a:t>
            </a:fld>
            <a:endParaRPr lang="en-US" dirty="0"/>
          </a:p>
        </p:txBody>
      </p:sp>
      <p:sp>
        <p:nvSpPr>
          <p:cNvPr id="5" name="Footer Placeholder 4">
            <a:extLst>
              <a:ext uri="{FF2B5EF4-FFF2-40B4-BE49-F238E27FC236}">
                <a16:creationId xmlns:a16="http://schemas.microsoft.com/office/drawing/2014/main" id="{77EC643C-2CD5-433C-97AE-DF65A16EB38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3AA20BB-1D2C-4382-8B1A-384C2A7C9F1C}"/>
              </a:ext>
            </a:extLst>
          </p:cNvPr>
          <p:cNvSpPr>
            <a:spLocks noGrp="1"/>
          </p:cNvSpPr>
          <p:nvPr>
            <p:ph type="sldNum" sz="quarter" idx="12"/>
          </p:nvPr>
        </p:nvSpPr>
        <p:spPr/>
        <p:txBody>
          <a:bodyPr/>
          <a:lstStyle/>
          <a:p>
            <a:fld id="{4E3357E6-32F4-4FC3-8CEF-20E3413C018F}" type="slidenum">
              <a:rPr lang="en-US" smtClean="0"/>
              <a:t>‹#›</a:t>
            </a:fld>
            <a:endParaRPr lang="en-US" dirty="0"/>
          </a:p>
        </p:txBody>
      </p:sp>
    </p:spTree>
    <p:extLst>
      <p:ext uri="{BB962C8B-B14F-4D97-AF65-F5344CB8AC3E}">
        <p14:creationId xmlns:p14="http://schemas.microsoft.com/office/powerpoint/2010/main" val="10841806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cSld name="Título y gráfico">
    <p:spTree>
      <p:nvGrpSpPr>
        <p:cNvPr id="1" name=""/>
        <p:cNvGrpSpPr/>
        <p:nvPr/>
      </p:nvGrpSpPr>
      <p:grpSpPr>
        <a:xfrm>
          <a:off x="0" y="0"/>
          <a:ext cx="0" cy="0"/>
          <a:chOff x="0" y="0"/>
          <a:chExt cx="0" cy="0"/>
        </a:xfrm>
      </p:grpSpPr>
      <p:sp>
        <p:nvSpPr>
          <p:cNvPr id="2" name="1 Título"/>
          <p:cNvSpPr>
            <a:spLocks noGrp="1"/>
          </p:cNvSpPr>
          <p:nvPr>
            <p:ph type="title"/>
          </p:nvPr>
        </p:nvSpPr>
        <p:spPr>
          <a:xfrm>
            <a:off x="609600" y="274638"/>
            <a:ext cx="10972800" cy="1143000"/>
          </a:xfrm>
        </p:spPr>
        <p:txBody>
          <a:bodyPr/>
          <a:lstStyle/>
          <a:p>
            <a:r>
              <a:rPr lang="es-ES"/>
              <a:t>Haga clic para modificar el estilo de título del patrón</a:t>
            </a:r>
          </a:p>
        </p:txBody>
      </p:sp>
      <p:sp>
        <p:nvSpPr>
          <p:cNvPr id="3" name="2 Marcador de gráfico"/>
          <p:cNvSpPr>
            <a:spLocks noGrp="1"/>
          </p:cNvSpPr>
          <p:nvPr>
            <p:ph type="chart" idx="1"/>
          </p:nvPr>
        </p:nvSpPr>
        <p:spPr>
          <a:xfrm>
            <a:off x="609600" y="1600201"/>
            <a:ext cx="10972800" cy="4525963"/>
          </a:xfrm>
        </p:spPr>
        <p:txBody>
          <a:bodyPr/>
          <a:lstStyle/>
          <a:p>
            <a:pPr lvl="0"/>
            <a:endParaRPr lang="es-ES" noProof="0" dirty="0"/>
          </a:p>
        </p:txBody>
      </p:sp>
      <p:sp>
        <p:nvSpPr>
          <p:cNvPr id="4" name="Rectangle 4"/>
          <p:cNvSpPr>
            <a:spLocks noGrp="1" noChangeArrowheads="1"/>
          </p:cNvSpPr>
          <p:nvPr>
            <p:ph type="dt" sz="half" idx="10"/>
          </p:nvPr>
        </p:nvSpPr>
        <p:spPr>
          <a:ln/>
        </p:spPr>
        <p:txBody>
          <a:bodyPr/>
          <a:lstStyle>
            <a:lvl1pPr>
              <a:defRPr/>
            </a:lvl1pPr>
          </a:lstStyle>
          <a:p>
            <a:pPr>
              <a:defRPr/>
            </a:pPr>
            <a:endParaRPr lang="en-GB"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p:cNvSpPr>
            <a:spLocks noGrp="1" noChangeArrowheads="1"/>
          </p:cNvSpPr>
          <p:nvPr>
            <p:ph type="sldNum" sz="quarter" idx="12"/>
          </p:nvPr>
        </p:nvSpPr>
        <p:spPr>
          <a:ln/>
        </p:spPr>
        <p:txBody>
          <a:bodyPr/>
          <a:lstStyle>
            <a:lvl1pPr>
              <a:defRPr/>
            </a:lvl1pPr>
          </a:lstStyle>
          <a:p>
            <a:pPr>
              <a:defRPr/>
            </a:pPr>
            <a:fld id="{DDB6DF7B-0C78-43F1-B4BB-BF3FFAB7FF97}" type="slidenum">
              <a:rPr lang="en-GB"/>
              <a:pPr>
                <a:defRPr/>
              </a:pPr>
              <a:t>‹#›</a:t>
            </a:fld>
            <a:endParaRPr lang="en-GB" dirty="0"/>
          </a:p>
        </p:txBody>
      </p:sp>
    </p:spTree>
    <p:extLst>
      <p:ext uri="{BB962C8B-B14F-4D97-AF65-F5344CB8AC3E}">
        <p14:creationId xmlns:p14="http://schemas.microsoft.com/office/powerpoint/2010/main" val="27426336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ZA"/>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ZA"/>
          </a:p>
        </p:txBody>
      </p:sp>
      <p:sp>
        <p:nvSpPr>
          <p:cNvPr id="4" name="Date Placeholder 3"/>
          <p:cNvSpPr>
            <a:spLocks noGrp="1"/>
          </p:cNvSpPr>
          <p:nvPr>
            <p:ph type="dt" sz="half" idx="10"/>
          </p:nvPr>
        </p:nvSpPr>
        <p:spPr/>
        <p:txBody>
          <a:bodyPr/>
          <a:lstStyle/>
          <a:p>
            <a:fld id="{78346988-AB8C-4B07-98ED-9CFEABD904AC}" type="datetimeFigureOut">
              <a:rPr lang="en-ZA" smtClean="0"/>
              <a:t>2018/04/23</a:t>
            </a:fld>
            <a:endParaRPr lang="en-ZA" dirty="0"/>
          </a:p>
        </p:txBody>
      </p:sp>
      <p:sp>
        <p:nvSpPr>
          <p:cNvPr id="5" name="Footer Placeholder 4"/>
          <p:cNvSpPr>
            <a:spLocks noGrp="1"/>
          </p:cNvSpPr>
          <p:nvPr>
            <p:ph type="ftr" sz="quarter" idx="11"/>
          </p:nvPr>
        </p:nvSpPr>
        <p:spPr/>
        <p:txBody>
          <a:bodyPr/>
          <a:lstStyle/>
          <a:p>
            <a:endParaRPr lang="en-ZA" dirty="0"/>
          </a:p>
        </p:txBody>
      </p:sp>
      <p:sp>
        <p:nvSpPr>
          <p:cNvPr id="6" name="Slide Number Placeholder 5"/>
          <p:cNvSpPr>
            <a:spLocks noGrp="1"/>
          </p:cNvSpPr>
          <p:nvPr>
            <p:ph type="sldNum" sz="quarter" idx="12"/>
          </p:nvPr>
        </p:nvSpPr>
        <p:spPr/>
        <p:txBody>
          <a:bodyPr/>
          <a:lstStyle/>
          <a:p>
            <a:fld id="{B83E05B5-18CF-45C2-A2A8-0B8321B532AB}" type="slidenum">
              <a:rPr lang="en-ZA" smtClean="0"/>
              <a:t>‹#›</a:t>
            </a:fld>
            <a:endParaRPr lang="en-ZA" dirty="0"/>
          </a:p>
        </p:txBody>
      </p:sp>
    </p:spTree>
    <p:extLst>
      <p:ext uri="{BB962C8B-B14F-4D97-AF65-F5344CB8AC3E}">
        <p14:creationId xmlns:p14="http://schemas.microsoft.com/office/powerpoint/2010/main" val="26396006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p:cNvSpPr>
            <a:spLocks noGrp="1"/>
          </p:cNvSpPr>
          <p:nvPr>
            <p:ph type="dt" sz="half" idx="10"/>
          </p:nvPr>
        </p:nvSpPr>
        <p:spPr/>
        <p:txBody>
          <a:bodyPr/>
          <a:lstStyle/>
          <a:p>
            <a:fld id="{78346988-AB8C-4B07-98ED-9CFEABD904AC}" type="datetimeFigureOut">
              <a:rPr lang="en-ZA" smtClean="0"/>
              <a:t>2018/04/23</a:t>
            </a:fld>
            <a:endParaRPr lang="en-ZA" dirty="0"/>
          </a:p>
        </p:txBody>
      </p:sp>
      <p:sp>
        <p:nvSpPr>
          <p:cNvPr id="5" name="Footer Placeholder 4"/>
          <p:cNvSpPr>
            <a:spLocks noGrp="1"/>
          </p:cNvSpPr>
          <p:nvPr>
            <p:ph type="ftr" sz="quarter" idx="11"/>
          </p:nvPr>
        </p:nvSpPr>
        <p:spPr/>
        <p:txBody>
          <a:bodyPr/>
          <a:lstStyle/>
          <a:p>
            <a:endParaRPr lang="en-ZA" dirty="0"/>
          </a:p>
        </p:txBody>
      </p:sp>
      <p:sp>
        <p:nvSpPr>
          <p:cNvPr id="6" name="Slide Number Placeholder 5"/>
          <p:cNvSpPr>
            <a:spLocks noGrp="1"/>
          </p:cNvSpPr>
          <p:nvPr>
            <p:ph type="sldNum" sz="quarter" idx="12"/>
          </p:nvPr>
        </p:nvSpPr>
        <p:spPr/>
        <p:txBody>
          <a:bodyPr/>
          <a:lstStyle/>
          <a:p>
            <a:fld id="{B83E05B5-18CF-45C2-A2A8-0B8321B532AB}" type="slidenum">
              <a:rPr lang="en-ZA" smtClean="0"/>
              <a:t>‹#›</a:t>
            </a:fld>
            <a:endParaRPr lang="en-ZA" dirty="0"/>
          </a:p>
        </p:txBody>
      </p:sp>
    </p:spTree>
    <p:extLst>
      <p:ext uri="{BB962C8B-B14F-4D97-AF65-F5344CB8AC3E}">
        <p14:creationId xmlns:p14="http://schemas.microsoft.com/office/powerpoint/2010/main" val="714717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ZA"/>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346988-AB8C-4B07-98ED-9CFEABD904AC}" type="datetimeFigureOut">
              <a:rPr lang="en-ZA" smtClean="0"/>
              <a:t>2018/04/23</a:t>
            </a:fld>
            <a:endParaRPr lang="en-ZA" dirty="0"/>
          </a:p>
        </p:txBody>
      </p:sp>
      <p:sp>
        <p:nvSpPr>
          <p:cNvPr id="5" name="Footer Placeholder 4"/>
          <p:cNvSpPr>
            <a:spLocks noGrp="1"/>
          </p:cNvSpPr>
          <p:nvPr>
            <p:ph type="ftr" sz="quarter" idx="11"/>
          </p:nvPr>
        </p:nvSpPr>
        <p:spPr/>
        <p:txBody>
          <a:bodyPr/>
          <a:lstStyle/>
          <a:p>
            <a:endParaRPr lang="en-ZA" dirty="0"/>
          </a:p>
        </p:txBody>
      </p:sp>
      <p:sp>
        <p:nvSpPr>
          <p:cNvPr id="6" name="Slide Number Placeholder 5"/>
          <p:cNvSpPr>
            <a:spLocks noGrp="1"/>
          </p:cNvSpPr>
          <p:nvPr>
            <p:ph type="sldNum" sz="quarter" idx="12"/>
          </p:nvPr>
        </p:nvSpPr>
        <p:spPr/>
        <p:txBody>
          <a:bodyPr/>
          <a:lstStyle/>
          <a:p>
            <a:fld id="{B83E05B5-18CF-45C2-A2A8-0B8321B532AB}" type="slidenum">
              <a:rPr lang="en-ZA" smtClean="0"/>
              <a:t>‹#›</a:t>
            </a:fld>
            <a:endParaRPr lang="en-ZA" dirty="0"/>
          </a:p>
        </p:txBody>
      </p:sp>
    </p:spTree>
    <p:extLst>
      <p:ext uri="{BB962C8B-B14F-4D97-AF65-F5344CB8AC3E}">
        <p14:creationId xmlns:p14="http://schemas.microsoft.com/office/powerpoint/2010/main" val="5781988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p:cNvSpPr>
            <a:spLocks noGrp="1"/>
          </p:cNvSpPr>
          <p:nvPr>
            <p:ph type="dt" sz="half" idx="10"/>
          </p:nvPr>
        </p:nvSpPr>
        <p:spPr/>
        <p:txBody>
          <a:bodyPr/>
          <a:lstStyle/>
          <a:p>
            <a:fld id="{78346988-AB8C-4B07-98ED-9CFEABD904AC}" type="datetimeFigureOut">
              <a:rPr lang="en-ZA" smtClean="0"/>
              <a:t>2018/04/23</a:t>
            </a:fld>
            <a:endParaRPr lang="en-ZA" dirty="0"/>
          </a:p>
        </p:txBody>
      </p:sp>
      <p:sp>
        <p:nvSpPr>
          <p:cNvPr id="6" name="Footer Placeholder 5"/>
          <p:cNvSpPr>
            <a:spLocks noGrp="1"/>
          </p:cNvSpPr>
          <p:nvPr>
            <p:ph type="ftr" sz="quarter" idx="11"/>
          </p:nvPr>
        </p:nvSpPr>
        <p:spPr/>
        <p:txBody>
          <a:bodyPr/>
          <a:lstStyle/>
          <a:p>
            <a:endParaRPr lang="en-ZA" dirty="0"/>
          </a:p>
        </p:txBody>
      </p:sp>
      <p:sp>
        <p:nvSpPr>
          <p:cNvPr id="7" name="Slide Number Placeholder 6"/>
          <p:cNvSpPr>
            <a:spLocks noGrp="1"/>
          </p:cNvSpPr>
          <p:nvPr>
            <p:ph type="sldNum" sz="quarter" idx="12"/>
          </p:nvPr>
        </p:nvSpPr>
        <p:spPr/>
        <p:txBody>
          <a:bodyPr/>
          <a:lstStyle/>
          <a:p>
            <a:fld id="{B83E05B5-18CF-45C2-A2A8-0B8321B532AB}" type="slidenum">
              <a:rPr lang="en-ZA" smtClean="0"/>
              <a:t>‹#›</a:t>
            </a:fld>
            <a:endParaRPr lang="en-ZA" dirty="0"/>
          </a:p>
        </p:txBody>
      </p:sp>
    </p:spTree>
    <p:extLst>
      <p:ext uri="{BB962C8B-B14F-4D97-AF65-F5344CB8AC3E}">
        <p14:creationId xmlns:p14="http://schemas.microsoft.com/office/powerpoint/2010/main" val="24502680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ZA"/>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p:cNvSpPr>
            <a:spLocks noGrp="1"/>
          </p:cNvSpPr>
          <p:nvPr>
            <p:ph type="dt" sz="half" idx="10"/>
          </p:nvPr>
        </p:nvSpPr>
        <p:spPr/>
        <p:txBody>
          <a:bodyPr/>
          <a:lstStyle/>
          <a:p>
            <a:fld id="{78346988-AB8C-4B07-98ED-9CFEABD904AC}" type="datetimeFigureOut">
              <a:rPr lang="en-ZA" smtClean="0"/>
              <a:t>2018/04/23</a:t>
            </a:fld>
            <a:endParaRPr lang="en-ZA" dirty="0"/>
          </a:p>
        </p:txBody>
      </p:sp>
      <p:sp>
        <p:nvSpPr>
          <p:cNvPr id="8" name="Footer Placeholder 7"/>
          <p:cNvSpPr>
            <a:spLocks noGrp="1"/>
          </p:cNvSpPr>
          <p:nvPr>
            <p:ph type="ftr" sz="quarter" idx="11"/>
          </p:nvPr>
        </p:nvSpPr>
        <p:spPr/>
        <p:txBody>
          <a:bodyPr/>
          <a:lstStyle/>
          <a:p>
            <a:endParaRPr lang="en-ZA" dirty="0"/>
          </a:p>
        </p:txBody>
      </p:sp>
      <p:sp>
        <p:nvSpPr>
          <p:cNvPr id="9" name="Slide Number Placeholder 8"/>
          <p:cNvSpPr>
            <a:spLocks noGrp="1"/>
          </p:cNvSpPr>
          <p:nvPr>
            <p:ph type="sldNum" sz="quarter" idx="12"/>
          </p:nvPr>
        </p:nvSpPr>
        <p:spPr/>
        <p:txBody>
          <a:bodyPr/>
          <a:lstStyle/>
          <a:p>
            <a:fld id="{B83E05B5-18CF-45C2-A2A8-0B8321B532AB}" type="slidenum">
              <a:rPr lang="en-ZA" smtClean="0"/>
              <a:t>‹#›</a:t>
            </a:fld>
            <a:endParaRPr lang="en-ZA" dirty="0"/>
          </a:p>
        </p:txBody>
      </p:sp>
    </p:spTree>
    <p:extLst>
      <p:ext uri="{BB962C8B-B14F-4D97-AF65-F5344CB8AC3E}">
        <p14:creationId xmlns:p14="http://schemas.microsoft.com/office/powerpoint/2010/main" val="29489460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Date Placeholder 2"/>
          <p:cNvSpPr>
            <a:spLocks noGrp="1"/>
          </p:cNvSpPr>
          <p:nvPr>
            <p:ph type="dt" sz="half" idx="10"/>
          </p:nvPr>
        </p:nvSpPr>
        <p:spPr/>
        <p:txBody>
          <a:bodyPr/>
          <a:lstStyle/>
          <a:p>
            <a:fld id="{78346988-AB8C-4B07-98ED-9CFEABD904AC}" type="datetimeFigureOut">
              <a:rPr lang="en-ZA" smtClean="0"/>
              <a:t>2018/04/23</a:t>
            </a:fld>
            <a:endParaRPr lang="en-ZA" dirty="0"/>
          </a:p>
        </p:txBody>
      </p:sp>
      <p:sp>
        <p:nvSpPr>
          <p:cNvPr id="4" name="Footer Placeholder 3"/>
          <p:cNvSpPr>
            <a:spLocks noGrp="1"/>
          </p:cNvSpPr>
          <p:nvPr>
            <p:ph type="ftr" sz="quarter" idx="11"/>
          </p:nvPr>
        </p:nvSpPr>
        <p:spPr/>
        <p:txBody>
          <a:bodyPr/>
          <a:lstStyle/>
          <a:p>
            <a:endParaRPr lang="en-ZA" dirty="0"/>
          </a:p>
        </p:txBody>
      </p:sp>
      <p:sp>
        <p:nvSpPr>
          <p:cNvPr id="5" name="Slide Number Placeholder 4"/>
          <p:cNvSpPr>
            <a:spLocks noGrp="1"/>
          </p:cNvSpPr>
          <p:nvPr>
            <p:ph type="sldNum" sz="quarter" idx="12"/>
          </p:nvPr>
        </p:nvSpPr>
        <p:spPr/>
        <p:txBody>
          <a:bodyPr/>
          <a:lstStyle/>
          <a:p>
            <a:fld id="{B83E05B5-18CF-45C2-A2A8-0B8321B532AB}" type="slidenum">
              <a:rPr lang="en-ZA" smtClean="0"/>
              <a:t>‹#›</a:t>
            </a:fld>
            <a:endParaRPr lang="en-ZA" dirty="0"/>
          </a:p>
        </p:txBody>
      </p:sp>
    </p:spTree>
    <p:extLst>
      <p:ext uri="{BB962C8B-B14F-4D97-AF65-F5344CB8AC3E}">
        <p14:creationId xmlns:p14="http://schemas.microsoft.com/office/powerpoint/2010/main" val="19225769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346988-AB8C-4B07-98ED-9CFEABD904AC}" type="datetimeFigureOut">
              <a:rPr lang="en-ZA" smtClean="0"/>
              <a:t>2018/04/23</a:t>
            </a:fld>
            <a:endParaRPr lang="en-ZA" dirty="0"/>
          </a:p>
        </p:txBody>
      </p:sp>
      <p:sp>
        <p:nvSpPr>
          <p:cNvPr id="3" name="Footer Placeholder 2"/>
          <p:cNvSpPr>
            <a:spLocks noGrp="1"/>
          </p:cNvSpPr>
          <p:nvPr>
            <p:ph type="ftr" sz="quarter" idx="11"/>
          </p:nvPr>
        </p:nvSpPr>
        <p:spPr/>
        <p:txBody>
          <a:bodyPr/>
          <a:lstStyle/>
          <a:p>
            <a:endParaRPr lang="en-ZA" dirty="0"/>
          </a:p>
        </p:txBody>
      </p:sp>
      <p:sp>
        <p:nvSpPr>
          <p:cNvPr id="4" name="Slide Number Placeholder 3"/>
          <p:cNvSpPr>
            <a:spLocks noGrp="1"/>
          </p:cNvSpPr>
          <p:nvPr>
            <p:ph type="sldNum" sz="quarter" idx="12"/>
          </p:nvPr>
        </p:nvSpPr>
        <p:spPr/>
        <p:txBody>
          <a:bodyPr/>
          <a:lstStyle/>
          <a:p>
            <a:fld id="{B83E05B5-18CF-45C2-A2A8-0B8321B532AB}" type="slidenum">
              <a:rPr lang="en-ZA" smtClean="0"/>
              <a:t>‹#›</a:t>
            </a:fld>
            <a:endParaRPr lang="en-ZA" dirty="0"/>
          </a:p>
        </p:txBody>
      </p:sp>
    </p:spTree>
    <p:extLst>
      <p:ext uri="{BB962C8B-B14F-4D97-AF65-F5344CB8AC3E}">
        <p14:creationId xmlns:p14="http://schemas.microsoft.com/office/powerpoint/2010/main" val="1532887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0763A-73D6-49E8-9730-727F2B2EAA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1AA82C-1EDE-49F5-A7AE-4D95275430B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C93516-31B1-4302-9E64-862DF4C0F42A}"/>
              </a:ext>
            </a:extLst>
          </p:cNvPr>
          <p:cNvSpPr>
            <a:spLocks noGrp="1"/>
          </p:cNvSpPr>
          <p:nvPr>
            <p:ph type="dt" sz="half" idx="10"/>
          </p:nvPr>
        </p:nvSpPr>
        <p:spPr/>
        <p:txBody>
          <a:bodyPr/>
          <a:lstStyle/>
          <a:p>
            <a:fld id="{5404FEEA-9DF8-4D35-8987-B21F6EAE78D5}" type="datetimeFigureOut">
              <a:rPr lang="en-US" smtClean="0"/>
              <a:t>4/23/2018</a:t>
            </a:fld>
            <a:endParaRPr lang="en-US" dirty="0"/>
          </a:p>
        </p:txBody>
      </p:sp>
      <p:sp>
        <p:nvSpPr>
          <p:cNvPr id="5" name="Footer Placeholder 4">
            <a:extLst>
              <a:ext uri="{FF2B5EF4-FFF2-40B4-BE49-F238E27FC236}">
                <a16:creationId xmlns:a16="http://schemas.microsoft.com/office/drawing/2014/main" id="{880BB4A1-6B9B-408F-BEC6-2547990BD25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3E08BC5-B9B3-44F8-BC4A-DEFFC73FE4E1}"/>
              </a:ext>
            </a:extLst>
          </p:cNvPr>
          <p:cNvSpPr>
            <a:spLocks noGrp="1"/>
          </p:cNvSpPr>
          <p:nvPr>
            <p:ph type="sldNum" sz="quarter" idx="12"/>
          </p:nvPr>
        </p:nvSpPr>
        <p:spPr/>
        <p:txBody>
          <a:bodyPr/>
          <a:lstStyle/>
          <a:p>
            <a:fld id="{4E3357E6-32F4-4FC3-8CEF-20E3413C018F}" type="slidenum">
              <a:rPr lang="en-US" smtClean="0"/>
              <a:t>‹#›</a:t>
            </a:fld>
            <a:endParaRPr lang="en-US" dirty="0"/>
          </a:p>
        </p:txBody>
      </p:sp>
    </p:spTree>
    <p:extLst>
      <p:ext uri="{BB962C8B-B14F-4D97-AF65-F5344CB8AC3E}">
        <p14:creationId xmlns:p14="http://schemas.microsoft.com/office/powerpoint/2010/main" val="33103307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ZA"/>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8346988-AB8C-4B07-98ED-9CFEABD904AC}" type="datetimeFigureOut">
              <a:rPr lang="en-ZA" smtClean="0"/>
              <a:t>2018/04/23</a:t>
            </a:fld>
            <a:endParaRPr lang="en-ZA" dirty="0"/>
          </a:p>
        </p:txBody>
      </p:sp>
      <p:sp>
        <p:nvSpPr>
          <p:cNvPr id="6" name="Footer Placeholder 5"/>
          <p:cNvSpPr>
            <a:spLocks noGrp="1"/>
          </p:cNvSpPr>
          <p:nvPr>
            <p:ph type="ftr" sz="quarter" idx="11"/>
          </p:nvPr>
        </p:nvSpPr>
        <p:spPr/>
        <p:txBody>
          <a:bodyPr/>
          <a:lstStyle/>
          <a:p>
            <a:endParaRPr lang="en-ZA" dirty="0"/>
          </a:p>
        </p:txBody>
      </p:sp>
      <p:sp>
        <p:nvSpPr>
          <p:cNvPr id="7" name="Slide Number Placeholder 6"/>
          <p:cNvSpPr>
            <a:spLocks noGrp="1"/>
          </p:cNvSpPr>
          <p:nvPr>
            <p:ph type="sldNum" sz="quarter" idx="12"/>
          </p:nvPr>
        </p:nvSpPr>
        <p:spPr/>
        <p:txBody>
          <a:bodyPr/>
          <a:lstStyle/>
          <a:p>
            <a:fld id="{B83E05B5-18CF-45C2-A2A8-0B8321B532AB}" type="slidenum">
              <a:rPr lang="en-ZA" smtClean="0"/>
              <a:t>‹#›</a:t>
            </a:fld>
            <a:endParaRPr lang="en-ZA" dirty="0"/>
          </a:p>
        </p:txBody>
      </p:sp>
    </p:spTree>
    <p:extLst>
      <p:ext uri="{BB962C8B-B14F-4D97-AF65-F5344CB8AC3E}">
        <p14:creationId xmlns:p14="http://schemas.microsoft.com/office/powerpoint/2010/main" val="8086372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ZA"/>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8346988-AB8C-4B07-98ED-9CFEABD904AC}" type="datetimeFigureOut">
              <a:rPr lang="en-ZA" smtClean="0"/>
              <a:t>2018/04/23</a:t>
            </a:fld>
            <a:endParaRPr lang="en-ZA" dirty="0"/>
          </a:p>
        </p:txBody>
      </p:sp>
      <p:sp>
        <p:nvSpPr>
          <p:cNvPr id="6" name="Footer Placeholder 5"/>
          <p:cNvSpPr>
            <a:spLocks noGrp="1"/>
          </p:cNvSpPr>
          <p:nvPr>
            <p:ph type="ftr" sz="quarter" idx="11"/>
          </p:nvPr>
        </p:nvSpPr>
        <p:spPr/>
        <p:txBody>
          <a:bodyPr/>
          <a:lstStyle/>
          <a:p>
            <a:endParaRPr lang="en-ZA" dirty="0"/>
          </a:p>
        </p:txBody>
      </p:sp>
      <p:sp>
        <p:nvSpPr>
          <p:cNvPr id="7" name="Slide Number Placeholder 6"/>
          <p:cNvSpPr>
            <a:spLocks noGrp="1"/>
          </p:cNvSpPr>
          <p:nvPr>
            <p:ph type="sldNum" sz="quarter" idx="12"/>
          </p:nvPr>
        </p:nvSpPr>
        <p:spPr/>
        <p:txBody>
          <a:bodyPr/>
          <a:lstStyle/>
          <a:p>
            <a:fld id="{B83E05B5-18CF-45C2-A2A8-0B8321B532AB}" type="slidenum">
              <a:rPr lang="en-ZA" smtClean="0"/>
              <a:t>‹#›</a:t>
            </a:fld>
            <a:endParaRPr lang="en-ZA" dirty="0"/>
          </a:p>
        </p:txBody>
      </p:sp>
    </p:spTree>
    <p:extLst>
      <p:ext uri="{BB962C8B-B14F-4D97-AF65-F5344CB8AC3E}">
        <p14:creationId xmlns:p14="http://schemas.microsoft.com/office/powerpoint/2010/main" val="29641129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p:cNvSpPr>
            <a:spLocks noGrp="1"/>
          </p:cNvSpPr>
          <p:nvPr>
            <p:ph type="dt" sz="half" idx="10"/>
          </p:nvPr>
        </p:nvSpPr>
        <p:spPr/>
        <p:txBody>
          <a:bodyPr/>
          <a:lstStyle/>
          <a:p>
            <a:fld id="{78346988-AB8C-4B07-98ED-9CFEABD904AC}" type="datetimeFigureOut">
              <a:rPr lang="en-ZA" smtClean="0"/>
              <a:t>2018/04/23</a:t>
            </a:fld>
            <a:endParaRPr lang="en-ZA" dirty="0"/>
          </a:p>
        </p:txBody>
      </p:sp>
      <p:sp>
        <p:nvSpPr>
          <p:cNvPr id="5" name="Footer Placeholder 4"/>
          <p:cNvSpPr>
            <a:spLocks noGrp="1"/>
          </p:cNvSpPr>
          <p:nvPr>
            <p:ph type="ftr" sz="quarter" idx="11"/>
          </p:nvPr>
        </p:nvSpPr>
        <p:spPr/>
        <p:txBody>
          <a:bodyPr/>
          <a:lstStyle/>
          <a:p>
            <a:endParaRPr lang="en-ZA" dirty="0"/>
          </a:p>
        </p:txBody>
      </p:sp>
      <p:sp>
        <p:nvSpPr>
          <p:cNvPr id="6" name="Slide Number Placeholder 5"/>
          <p:cNvSpPr>
            <a:spLocks noGrp="1"/>
          </p:cNvSpPr>
          <p:nvPr>
            <p:ph type="sldNum" sz="quarter" idx="12"/>
          </p:nvPr>
        </p:nvSpPr>
        <p:spPr/>
        <p:txBody>
          <a:bodyPr/>
          <a:lstStyle/>
          <a:p>
            <a:fld id="{B83E05B5-18CF-45C2-A2A8-0B8321B532AB}" type="slidenum">
              <a:rPr lang="en-ZA" smtClean="0"/>
              <a:t>‹#›</a:t>
            </a:fld>
            <a:endParaRPr lang="en-ZA" dirty="0"/>
          </a:p>
        </p:txBody>
      </p:sp>
    </p:spTree>
    <p:extLst>
      <p:ext uri="{BB962C8B-B14F-4D97-AF65-F5344CB8AC3E}">
        <p14:creationId xmlns:p14="http://schemas.microsoft.com/office/powerpoint/2010/main" val="27099559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ZA"/>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p:cNvSpPr>
            <a:spLocks noGrp="1"/>
          </p:cNvSpPr>
          <p:nvPr>
            <p:ph type="dt" sz="half" idx="10"/>
          </p:nvPr>
        </p:nvSpPr>
        <p:spPr/>
        <p:txBody>
          <a:bodyPr/>
          <a:lstStyle/>
          <a:p>
            <a:fld id="{78346988-AB8C-4B07-98ED-9CFEABD904AC}" type="datetimeFigureOut">
              <a:rPr lang="en-ZA" smtClean="0"/>
              <a:t>2018/04/23</a:t>
            </a:fld>
            <a:endParaRPr lang="en-ZA" dirty="0"/>
          </a:p>
        </p:txBody>
      </p:sp>
      <p:sp>
        <p:nvSpPr>
          <p:cNvPr id="5" name="Footer Placeholder 4"/>
          <p:cNvSpPr>
            <a:spLocks noGrp="1"/>
          </p:cNvSpPr>
          <p:nvPr>
            <p:ph type="ftr" sz="quarter" idx="11"/>
          </p:nvPr>
        </p:nvSpPr>
        <p:spPr/>
        <p:txBody>
          <a:bodyPr/>
          <a:lstStyle/>
          <a:p>
            <a:endParaRPr lang="en-ZA" dirty="0"/>
          </a:p>
        </p:txBody>
      </p:sp>
      <p:sp>
        <p:nvSpPr>
          <p:cNvPr id="6" name="Slide Number Placeholder 5"/>
          <p:cNvSpPr>
            <a:spLocks noGrp="1"/>
          </p:cNvSpPr>
          <p:nvPr>
            <p:ph type="sldNum" sz="quarter" idx="12"/>
          </p:nvPr>
        </p:nvSpPr>
        <p:spPr/>
        <p:txBody>
          <a:bodyPr/>
          <a:lstStyle/>
          <a:p>
            <a:fld id="{B83E05B5-18CF-45C2-A2A8-0B8321B532AB}" type="slidenum">
              <a:rPr lang="en-ZA" smtClean="0"/>
              <a:t>‹#›</a:t>
            </a:fld>
            <a:endParaRPr lang="en-ZA" dirty="0"/>
          </a:p>
        </p:txBody>
      </p:sp>
    </p:spTree>
    <p:extLst>
      <p:ext uri="{BB962C8B-B14F-4D97-AF65-F5344CB8AC3E}">
        <p14:creationId xmlns:p14="http://schemas.microsoft.com/office/powerpoint/2010/main" val="29173349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chart">
  <p:cSld name="Título y gráfico">
    <p:spTree>
      <p:nvGrpSpPr>
        <p:cNvPr id="1" name=""/>
        <p:cNvGrpSpPr/>
        <p:nvPr/>
      </p:nvGrpSpPr>
      <p:grpSpPr>
        <a:xfrm>
          <a:off x="0" y="0"/>
          <a:ext cx="0" cy="0"/>
          <a:chOff x="0" y="0"/>
          <a:chExt cx="0" cy="0"/>
        </a:xfrm>
      </p:grpSpPr>
      <p:sp>
        <p:nvSpPr>
          <p:cNvPr id="2" name="1 Título"/>
          <p:cNvSpPr>
            <a:spLocks noGrp="1"/>
          </p:cNvSpPr>
          <p:nvPr>
            <p:ph type="title"/>
          </p:nvPr>
        </p:nvSpPr>
        <p:spPr>
          <a:xfrm>
            <a:off x="609600" y="274638"/>
            <a:ext cx="10972800" cy="1143000"/>
          </a:xfrm>
        </p:spPr>
        <p:txBody>
          <a:bodyPr/>
          <a:lstStyle/>
          <a:p>
            <a:r>
              <a:rPr lang="es-ES"/>
              <a:t>Haga clic para modificar el estilo de título del patrón</a:t>
            </a:r>
          </a:p>
        </p:txBody>
      </p:sp>
      <p:sp>
        <p:nvSpPr>
          <p:cNvPr id="3" name="2 Marcador de gráfico"/>
          <p:cNvSpPr>
            <a:spLocks noGrp="1"/>
          </p:cNvSpPr>
          <p:nvPr>
            <p:ph type="chart" idx="1"/>
          </p:nvPr>
        </p:nvSpPr>
        <p:spPr>
          <a:xfrm>
            <a:off x="609600" y="1600201"/>
            <a:ext cx="10972800" cy="4525963"/>
          </a:xfrm>
        </p:spPr>
        <p:txBody>
          <a:bodyPr/>
          <a:lstStyle/>
          <a:p>
            <a:pPr lvl="0"/>
            <a:endParaRPr lang="es-ES" noProof="0" dirty="0"/>
          </a:p>
        </p:txBody>
      </p:sp>
      <p:sp>
        <p:nvSpPr>
          <p:cNvPr id="4" name="Rectangle 4"/>
          <p:cNvSpPr>
            <a:spLocks noGrp="1" noChangeArrowheads="1"/>
          </p:cNvSpPr>
          <p:nvPr>
            <p:ph type="dt" sz="half" idx="10"/>
          </p:nvPr>
        </p:nvSpPr>
        <p:spPr>
          <a:ln/>
        </p:spPr>
        <p:txBody>
          <a:bodyPr/>
          <a:lstStyle>
            <a:lvl1pPr>
              <a:defRPr/>
            </a:lvl1pPr>
          </a:lstStyle>
          <a:p>
            <a:pPr>
              <a:defRPr/>
            </a:pPr>
            <a:endParaRPr lang="en-GB"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p:cNvSpPr>
            <a:spLocks noGrp="1" noChangeArrowheads="1"/>
          </p:cNvSpPr>
          <p:nvPr>
            <p:ph type="sldNum" sz="quarter" idx="12"/>
          </p:nvPr>
        </p:nvSpPr>
        <p:spPr>
          <a:ln/>
        </p:spPr>
        <p:txBody>
          <a:bodyPr/>
          <a:lstStyle>
            <a:lvl1pPr>
              <a:defRPr/>
            </a:lvl1pPr>
          </a:lstStyle>
          <a:p>
            <a:pPr>
              <a:defRPr/>
            </a:pPr>
            <a:fld id="{DDB6DF7B-0C78-43F1-B4BB-BF3FFAB7FF97}" type="slidenum">
              <a:rPr lang="en-GB"/>
              <a:pPr>
                <a:defRPr/>
              </a:pPr>
              <a:t>‹#›</a:t>
            </a:fld>
            <a:endParaRPr lang="en-GB" dirty="0"/>
          </a:p>
        </p:txBody>
      </p:sp>
    </p:spTree>
    <p:extLst>
      <p:ext uri="{BB962C8B-B14F-4D97-AF65-F5344CB8AC3E}">
        <p14:creationId xmlns:p14="http://schemas.microsoft.com/office/powerpoint/2010/main" val="9294865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5" name="Line 6"/>
          <p:cNvSpPr>
            <a:spLocks noChangeShapeType="1"/>
          </p:cNvSpPr>
          <p:nvPr userDrawn="1"/>
        </p:nvSpPr>
        <p:spPr bwMode="auto">
          <a:xfrm>
            <a:off x="1016000" y="1600200"/>
            <a:ext cx="10261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800" dirty="0"/>
          </a:p>
        </p:txBody>
      </p:sp>
      <p:pic>
        <p:nvPicPr>
          <p:cNvPr id="6" name="Picture 2" descr="KirbyInstitute_Logo_UNSWCompostite_FullCol.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911167" y="152400"/>
            <a:ext cx="3022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1016000" y="1077912"/>
            <a:ext cx="10363200" cy="609600"/>
          </a:xfrm>
          <a:prstGeom prst="rect">
            <a:avLst/>
          </a:prstGeom>
        </p:spPr>
        <p:txBody>
          <a:bodyPr/>
          <a:lstStyle>
            <a:lvl1pPr algn="l">
              <a:defRPr sz="2500" b="0" i="0">
                <a:latin typeface="Arial"/>
                <a:cs typeface="Arial"/>
              </a:defRPr>
            </a:lvl1pPr>
          </a:lstStyle>
          <a:p>
            <a:r>
              <a:rPr lang="en-AU" dirty="0"/>
              <a:t>Click to edit Master title style</a:t>
            </a:r>
            <a:endParaRPr lang="en-US" dirty="0"/>
          </a:p>
        </p:txBody>
      </p:sp>
      <p:sp>
        <p:nvSpPr>
          <p:cNvPr id="11" name="Subtitle 2"/>
          <p:cNvSpPr>
            <a:spLocks noGrp="1"/>
          </p:cNvSpPr>
          <p:nvPr>
            <p:ph type="subTitle" idx="1"/>
          </p:nvPr>
        </p:nvSpPr>
        <p:spPr>
          <a:xfrm>
            <a:off x="1016000" y="1839912"/>
            <a:ext cx="10363200" cy="533400"/>
          </a:xfrm>
          <a:prstGeom prst="rect">
            <a:avLst/>
          </a:prstGeom>
        </p:spPr>
        <p:txBody>
          <a:bodyPr/>
          <a:lstStyle>
            <a:lvl1pPr marL="0" indent="0" algn="l">
              <a:buNone/>
              <a:defRPr sz="2100" b="0" i="0">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AU" dirty="0"/>
              <a:t>Click to edit Master subtitle style</a:t>
            </a:r>
            <a:endParaRPr lang="en-US" dirty="0"/>
          </a:p>
        </p:txBody>
      </p:sp>
      <p:sp>
        <p:nvSpPr>
          <p:cNvPr id="12" name="Content Placeholder 3"/>
          <p:cNvSpPr>
            <a:spLocks noGrp="1"/>
          </p:cNvSpPr>
          <p:nvPr>
            <p:ph sz="half" idx="2"/>
          </p:nvPr>
        </p:nvSpPr>
        <p:spPr>
          <a:xfrm>
            <a:off x="1016000" y="2601912"/>
            <a:ext cx="10363200"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Tree>
    <p:extLst>
      <p:ext uri="{BB962C8B-B14F-4D97-AF65-F5344CB8AC3E}">
        <p14:creationId xmlns:p14="http://schemas.microsoft.com/office/powerpoint/2010/main" val="37275054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descr="Kirby_TitlePage_PowerPoint.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28575"/>
            <a:ext cx="12192000" cy="696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63229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1" descr="KirbyInstitute_Logo_UNSWCompostite_FullCol.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502400" y="5675314"/>
            <a:ext cx="5486400" cy="110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a:spLocks noGrp="1" noChangeArrowheads="1"/>
          </p:cNvSpPr>
          <p:nvPr>
            <p:ph type="title"/>
          </p:nvPr>
        </p:nvSpPr>
        <p:spPr bwMode="auto">
          <a:xfrm>
            <a:off x="914400" y="1905000"/>
            <a:ext cx="103632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a:defRPr sz="3600"/>
            </a:lvl1pPr>
          </a:lstStyle>
          <a:p>
            <a:pPr lvl="0"/>
            <a:r>
              <a:rPr lang="en-US" dirty="0"/>
              <a:t>Click to edit Master title style</a:t>
            </a:r>
          </a:p>
        </p:txBody>
      </p:sp>
      <p:sp>
        <p:nvSpPr>
          <p:cNvPr id="13" name="Rectangle 3"/>
          <p:cNvSpPr>
            <a:spLocks noGrp="1" noChangeArrowheads="1"/>
          </p:cNvSpPr>
          <p:nvPr>
            <p:ph idx="1"/>
          </p:nvPr>
        </p:nvSpPr>
        <p:spPr bwMode="auto">
          <a:xfrm>
            <a:off x="914400" y="3200400"/>
            <a:ext cx="10363200"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buNone/>
              <a:defRPr sz="2100"/>
            </a:lvl1pPr>
            <a:lvl2pPr algn="l">
              <a:defRPr sz="2100"/>
            </a:lvl2pPr>
            <a:lvl3pPr algn="l">
              <a:defRPr sz="2100"/>
            </a:lvl3pPr>
            <a:lvl4pPr algn="l">
              <a:defRPr sz="2100"/>
            </a:lvl4pPr>
            <a:lvl5pPr algn="l">
              <a:defRPr sz="2100"/>
            </a:lvl5pPr>
          </a:lstStyle>
          <a:p>
            <a:pPr lvl="0"/>
            <a:r>
              <a:rPr lang="en-AU" noProof="0"/>
              <a:t>Click to edit Master text styles</a:t>
            </a:r>
          </a:p>
        </p:txBody>
      </p:sp>
    </p:spTree>
    <p:extLst>
      <p:ext uri="{BB962C8B-B14F-4D97-AF65-F5344CB8AC3E}">
        <p14:creationId xmlns:p14="http://schemas.microsoft.com/office/powerpoint/2010/main" val="1695494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Line 6"/>
          <p:cNvSpPr>
            <a:spLocks noChangeShapeType="1"/>
          </p:cNvSpPr>
          <p:nvPr userDrawn="1"/>
        </p:nvSpPr>
        <p:spPr bwMode="auto">
          <a:xfrm>
            <a:off x="1016000" y="1600200"/>
            <a:ext cx="10261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800" dirty="0"/>
          </a:p>
        </p:txBody>
      </p:sp>
      <p:pic>
        <p:nvPicPr>
          <p:cNvPr id="6" name="Picture 2" descr="KirbyInstitute_Logo_UNSWCompostite_FullCol.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911167" y="152400"/>
            <a:ext cx="3022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1016000" y="1077912"/>
            <a:ext cx="10363200" cy="609600"/>
          </a:xfrm>
          <a:prstGeom prst="rect">
            <a:avLst/>
          </a:prstGeom>
        </p:spPr>
        <p:txBody>
          <a:bodyPr/>
          <a:lstStyle>
            <a:lvl1pPr algn="l">
              <a:defRPr sz="2500" b="0" i="0">
                <a:latin typeface="Arial"/>
                <a:cs typeface="Arial"/>
              </a:defRPr>
            </a:lvl1pPr>
          </a:lstStyle>
          <a:p>
            <a:r>
              <a:rPr lang="en-AU" dirty="0"/>
              <a:t>Click to edit Master title style</a:t>
            </a:r>
            <a:endParaRPr lang="en-US" dirty="0"/>
          </a:p>
        </p:txBody>
      </p:sp>
      <p:sp>
        <p:nvSpPr>
          <p:cNvPr id="11" name="Subtitle 2"/>
          <p:cNvSpPr>
            <a:spLocks noGrp="1"/>
          </p:cNvSpPr>
          <p:nvPr>
            <p:ph type="subTitle" idx="1"/>
          </p:nvPr>
        </p:nvSpPr>
        <p:spPr>
          <a:xfrm>
            <a:off x="1016000" y="1839912"/>
            <a:ext cx="10363200" cy="533400"/>
          </a:xfrm>
          <a:prstGeom prst="rect">
            <a:avLst/>
          </a:prstGeom>
        </p:spPr>
        <p:txBody>
          <a:bodyPr/>
          <a:lstStyle>
            <a:lvl1pPr marL="0" indent="0" algn="l">
              <a:buNone/>
              <a:defRPr sz="2100" b="0" i="0">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AU" dirty="0"/>
              <a:t>Click to edit Master subtitle style</a:t>
            </a:r>
            <a:endParaRPr lang="en-US" dirty="0"/>
          </a:p>
        </p:txBody>
      </p:sp>
      <p:sp>
        <p:nvSpPr>
          <p:cNvPr id="12" name="Content Placeholder 3"/>
          <p:cNvSpPr>
            <a:spLocks noGrp="1"/>
          </p:cNvSpPr>
          <p:nvPr>
            <p:ph sz="half" idx="2"/>
          </p:nvPr>
        </p:nvSpPr>
        <p:spPr>
          <a:xfrm>
            <a:off x="1016000" y="2601912"/>
            <a:ext cx="10363200"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Tree>
    <p:extLst>
      <p:ext uri="{BB962C8B-B14F-4D97-AF65-F5344CB8AC3E}">
        <p14:creationId xmlns:p14="http://schemas.microsoft.com/office/powerpoint/2010/main" val="28541335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Line 6"/>
          <p:cNvSpPr>
            <a:spLocks noChangeShapeType="1"/>
          </p:cNvSpPr>
          <p:nvPr userDrawn="1"/>
        </p:nvSpPr>
        <p:spPr bwMode="auto">
          <a:xfrm>
            <a:off x="1016000" y="1535113"/>
            <a:ext cx="10261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800" dirty="0"/>
          </a:p>
        </p:txBody>
      </p:sp>
      <p:pic>
        <p:nvPicPr>
          <p:cNvPr id="7" name="Picture 2" descr="KirbyInstitute_Logo_UNSWCompostite_FullCol.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911167" y="152400"/>
            <a:ext cx="3022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1016000" y="925512"/>
            <a:ext cx="10261600" cy="609600"/>
          </a:xfrm>
          <a:prstGeom prst="rect">
            <a:avLst/>
          </a:prstGeom>
        </p:spPr>
        <p:txBody>
          <a:bodyPr/>
          <a:lstStyle>
            <a:lvl1pPr algn="l">
              <a:defRPr sz="2500" b="0" i="0">
                <a:latin typeface="Arial"/>
                <a:cs typeface="Arial"/>
              </a:defRPr>
            </a:lvl1pPr>
          </a:lstStyle>
          <a:p>
            <a:r>
              <a:rPr lang="en-AU" dirty="0"/>
              <a:t>Click to edit Master title style</a:t>
            </a:r>
            <a:endParaRPr lang="en-US" dirty="0"/>
          </a:p>
        </p:txBody>
      </p:sp>
      <p:sp>
        <p:nvSpPr>
          <p:cNvPr id="11" name="Subtitle 2"/>
          <p:cNvSpPr>
            <a:spLocks noGrp="1"/>
          </p:cNvSpPr>
          <p:nvPr>
            <p:ph type="subTitle" idx="1"/>
          </p:nvPr>
        </p:nvSpPr>
        <p:spPr>
          <a:xfrm>
            <a:off x="1016000" y="1687512"/>
            <a:ext cx="10261600" cy="533400"/>
          </a:xfrm>
          <a:prstGeom prst="rect">
            <a:avLst/>
          </a:prstGeom>
        </p:spPr>
        <p:txBody>
          <a:bodyPr/>
          <a:lstStyle>
            <a:lvl1pPr marL="0" indent="0" algn="l">
              <a:buNone/>
              <a:defRPr sz="2100" b="0" i="0">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AU" dirty="0"/>
              <a:t>Click to edit Master subtitle style</a:t>
            </a:r>
            <a:endParaRPr lang="en-US" dirty="0"/>
          </a:p>
        </p:txBody>
      </p:sp>
      <p:sp>
        <p:nvSpPr>
          <p:cNvPr id="12" name="Content Placeholder 3"/>
          <p:cNvSpPr>
            <a:spLocks noGrp="1"/>
          </p:cNvSpPr>
          <p:nvPr>
            <p:ph sz="half" idx="2"/>
          </p:nvPr>
        </p:nvSpPr>
        <p:spPr>
          <a:xfrm>
            <a:off x="1016000" y="2449512"/>
            <a:ext cx="5080000"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9" name="Content Placeholder 3"/>
          <p:cNvSpPr>
            <a:spLocks noGrp="1"/>
          </p:cNvSpPr>
          <p:nvPr>
            <p:ph sz="half" idx="10"/>
          </p:nvPr>
        </p:nvSpPr>
        <p:spPr>
          <a:xfrm>
            <a:off x="6197600" y="2449512"/>
            <a:ext cx="5080000"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Tree>
    <p:extLst>
      <p:ext uri="{BB962C8B-B14F-4D97-AF65-F5344CB8AC3E}">
        <p14:creationId xmlns:p14="http://schemas.microsoft.com/office/powerpoint/2010/main" val="1252891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570CE-ED44-4FAE-9081-B65E725F34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6BFF69-0DC9-4333-8338-3F25793CB3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32EE317-BE6D-4A93-87BF-4515D92E2242}"/>
              </a:ext>
            </a:extLst>
          </p:cNvPr>
          <p:cNvSpPr>
            <a:spLocks noGrp="1"/>
          </p:cNvSpPr>
          <p:nvPr>
            <p:ph type="dt" sz="half" idx="10"/>
          </p:nvPr>
        </p:nvSpPr>
        <p:spPr/>
        <p:txBody>
          <a:bodyPr/>
          <a:lstStyle/>
          <a:p>
            <a:fld id="{5404FEEA-9DF8-4D35-8987-B21F6EAE78D5}" type="datetimeFigureOut">
              <a:rPr lang="en-US" smtClean="0"/>
              <a:t>4/23/2018</a:t>
            </a:fld>
            <a:endParaRPr lang="en-US" dirty="0"/>
          </a:p>
        </p:txBody>
      </p:sp>
      <p:sp>
        <p:nvSpPr>
          <p:cNvPr id="5" name="Footer Placeholder 4">
            <a:extLst>
              <a:ext uri="{FF2B5EF4-FFF2-40B4-BE49-F238E27FC236}">
                <a16:creationId xmlns:a16="http://schemas.microsoft.com/office/drawing/2014/main" id="{FF6C6AE6-57F2-462A-99C9-7862ABB6471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7EECD14-7589-4226-8026-D9239B6007A4}"/>
              </a:ext>
            </a:extLst>
          </p:cNvPr>
          <p:cNvSpPr>
            <a:spLocks noGrp="1"/>
          </p:cNvSpPr>
          <p:nvPr>
            <p:ph type="sldNum" sz="quarter" idx="12"/>
          </p:nvPr>
        </p:nvSpPr>
        <p:spPr/>
        <p:txBody>
          <a:bodyPr/>
          <a:lstStyle/>
          <a:p>
            <a:fld id="{4E3357E6-32F4-4FC3-8CEF-20E3413C018F}" type="slidenum">
              <a:rPr lang="en-US" smtClean="0"/>
              <a:t>‹#›</a:t>
            </a:fld>
            <a:endParaRPr lang="en-US" dirty="0"/>
          </a:p>
        </p:txBody>
      </p:sp>
    </p:spTree>
    <p:extLst>
      <p:ext uri="{BB962C8B-B14F-4D97-AF65-F5344CB8AC3E}">
        <p14:creationId xmlns:p14="http://schemas.microsoft.com/office/powerpoint/2010/main" val="9054414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Line 6"/>
          <p:cNvSpPr>
            <a:spLocks noChangeShapeType="1"/>
          </p:cNvSpPr>
          <p:nvPr userDrawn="1"/>
        </p:nvSpPr>
        <p:spPr bwMode="auto">
          <a:xfrm>
            <a:off x="1016000" y="1600200"/>
            <a:ext cx="10261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800" dirty="0"/>
          </a:p>
        </p:txBody>
      </p:sp>
      <p:pic>
        <p:nvPicPr>
          <p:cNvPr id="4" name="Picture 2" descr="KirbyInstitute_Logo_UNSWCompostite_FullCol.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911167" y="152400"/>
            <a:ext cx="3022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1016000" y="990600"/>
            <a:ext cx="10363200" cy="609600"/>
          </a:xfrm>
          <a:prstGeom prst="rect">
            <a:avLst/>
          </a:prstGeom>
        </p:spPr>
        <p:txBody>
          <a:bodyPr/>
          <a:lstStyle>
            <a:lvl1pPr algn="l">
              <a:defRPr sz="2500" b="0" i="0">
                <a:latin typeface="Arial"/>
                <a:cs typeface="Arial"/>
              </a:defRPr>
            </a:lvl1pPr>
          </a:lstStyle>
          <a:p>
            <a:r>
              <a:rPr lang="en-AU" dirty="0"/>
              <a:t>Click to edit Master title style</a:t>
            </a:r>
            <a:endParaRPr lang="en-US" dirty="0"/>
          </a:p>
        </p:txBody>
      </p:sp>
    </p:spTree>
    <p:extLst>
      <p:ext uri="{BB962C8B-B14F-4D97-AF65-F5344CB8AC3E}">
        <p14:creationId xmlns:p14="http://schemas.microsoft.com/office/powerpoint/2010/main" val="3085759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4" name="Line 6"/>
          <p:cNvSpPr>
            <a:spLocks noChangeShapeType="1"/>
          </p:cNvSpPr>
          <p:nvPr userDrawn="1"/>
        </p:nvSpPr>
        <p:spPr bwMode="auto">
          <a:xfrm>
            <a:off x="1016000" y="1600200"/>
            <a:ext cx="10261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800" dirty="0"/>
          </a:p>
        </p:txBody>
      </p:sp>
      <p:pic>
        <p:nvPicPr>
          <p:cNvPr id="5" name="Picture 2" descr="KirbyInstitute_Logo_UNSWCompostite_FullCol.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911167" y="152400"/>
            <a:ext cx="3022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1016000" y="990600"/>
            <a:ext cx="10261600" cy="609600"/>
          </a:xfrm>
          <a:prstGeom prst="rect">
            <a:avLst/>
          </a:prstGeom>
        </p:spPr>
        <p:txBody>
          <a:bodyPr/>
          <a:lstStyle>
            <a:lvl1pPr algn="l">
              <a:defRPr sz="2500" b="0" i="0">
                <a:latin typeface="Arial"/>
                <a:cs typeface="Arial"/>
              </a:defRPr>
            </a:lvl1pPr>
          </a:lstStyle>
          <a:p>
            <a:r>
              <a:rPr lang="en-AU" dirty="0"/>
              <a:t>Click to edit Master title style</a:t>
            </a:r>
            <a:endParaRPr lang="en-US" dirty="0"/>
          </a:p>
        </p:txBody>
      </p:sp>
      <p:sp>
        <p:nvSpPr>
          <p:cNvPr id="9" name="Picture Placeholder 2"/>
          <p:cNvSpPr>
            <a:spLocks noGrp="1"/>
          </p:cNvSpPr>
          <p:nvPr>
            <p:ph type="pic" idx="1"/>
          </p:nvPr>
        </p:nvSpPr>
        <p:spPr>
          <a:xfrm>
            <a:off x="1016000" y="1752600"/>
            <a:ext cx="10261600" cy="47244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Tree>
    <p:extLst>
      <p:ext uri="{BB962C8B-B14F-4D97-AF65-F5344CB8AC3E}">
        <p14:creationId xmlns:p14="http://schemas.microsoft.com/office/powerpoint/2010/main" val="32948839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5" name="Line 6"/>
          <p:cNvSpPr>
            <a:spLocks noChangeShapeType="1"/>
          </p:cNvSpPr>
          <p:nvPr userDrawn="1"/>
        </p:nvSpPr>
        <p:spPr bwMode="auto">
          <a:xfrm>
            <a:off x="1016000" y="1600200"/>
            <a:ext cx="10261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800" dirty="0"/>
          </a:p>
        </p:txBody>
      </p:sp>
      <p:pic>
        <p:nvPicPr>
          <p:cNvPr id="6" name="Picture 2" descr="KirbyInstitute_Logo_UNSWCompostite_FullCol.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911167" y="152400"/>
            <a:ext cx="3022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1016000" y="990600"/>
            <a:ext cx="10261600" cy="609600"/>
          </a:xfrm>
          <a:prstGeom prst="rect">
            <a:avLst/>
          </a:prstGeom>
        </p:spPr>
        <p:txBody>
          <a:bodyPr/>
          <a:lstStyle>
            <a:lvl1pPr algn="l">
              <a:defRPr sz="2500" b="0" i="0">
                <a:latin typeface="Arial"/>
                <a:cs typeface="Arial"/>
              </a:defRPr>
            </a:lvl1pPr>
          </a:lstStyle>
          <a:p>
            <a:r>
              <a:rPr lang="en-AU" dirty="0"/>
              <a:t>Click to edit Master title style</a:t>
            </a:r>
            <a:endParaRPr lang="en-US" dirty="0"/>
          </a:p>
        </p:txBody>
      </p:sp>
      <p:sp>
        <p:nvSpPr>
          <p:cNvPr id="9" name="Picture Placeholder 2"/>
          <p:cNvSpPr>
            <a:spLocks noGrp="1"/>
          </p:cNvSpPr>
          <p:nvPr>
            <p:ph type="pic" idx="1"/>
          </p:nvPr>
        </p:nvSpPr>
        <p:spPr>
          <a:xfrm>
            <a:off x="1016000" y="2514600"/>
            <a:ext cx="10261600" cy="39624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7" name="Subtitle 2"/>
          <p:cNvSpPr>
            <a:spLocks noGrp="1"/>
          </p:cNvSpPr>
          <p:nvPr>
            <p:ph type="subTitle" idx="10"/>
          </p:nvPr>
        </p:nvSpPr>
        <p:spPr>
          <a:xfrm>
            <a:off x="1016000" y="1752600"/>
            <a:ext cx="10261600" cy="533400"/>
          </a:xfrm>
          <a:prstGeom prst="rect">
            <a:avLst/>
          </a:prstGeom>
        </p:spPr>
        <p:txBody>
          <a:bodyPr/>
          <a:lstStyle>
            <a:lvl1pPr marL="0" indent="0" algn="l">
              <a:buNone/>
              <a:defRPr sz="2100" b="0" i="0">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AU" dirty="0"/>
              <a:t>Click to edit Master subtitle style</a:t>
            </a:r>
            <a:endParaRPr lang="en-US" dirty="0"/>
          </a:p>
        </p:txBody>
      </p:sp>
    </p:spTree>
    <p:extLst>
      <p:ext uri="{BB962C8B-B14F-4D97-AF65-F5344CB8AC3E}">
        <p14:creationId xmlns:p14="http://schemas.microsoft.com/office/powerpoint/2010/main" val="24887679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4575D7C1-F7BF-45E4-8669-DEBE231D5432}" type="datetimeFigureOut">
              <a:rPr lang="en-US"/>
              <a:pPr>
                <a:defRPr/>
              </a:pPr>
              <a:t>4/23/2018</a:t>
            </a:fld>
            <a:endParaRPr lang="en-US" dirty="0"/>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lvl1pPr>
              <a:defRPr>
                <a:latin typeface="Arial" charset="0"/>
                <a:ea typeface="ヒラギノ角ゴ Pro W3" pitchFamily="-111" charset="-128"/>
                <a:cs typeface="+mn-cs"/>
              </a:defRPr>
            </a:lvl1pPr>
          </a:lstStyle>
          <a:p>
            <a:pPr>
              <a:defRPr/>
            </a:pPr>
            <a:endParaRPr lang="en-US" dirty="0"/>
          </a:p>
        </p:txBody>
      </p:sp>
      <p:sp>
        <p:nvSpPr>
          <p:cNvPr id="6" name="Slide Number Placeholder 5"/>
          <p:cNvSpPr>
            <a:spLocks noGrp="1"/>
          </p:cNvSpPr>
          <p:nvPr>
            <p:ph type="sldNum" sz="quarter" idx="12"/>
          </p:nvPr>
        </p:nvSpPr>
        <p:spPr>
          <a:xfrm>
            <a:off x="8737600" y="6356351"/>
            <a:ext cx="28448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F77D17EC-7879-471E-BD3B-73DBC41271BE}" type="slidenum">
              <a:rPr lang="en-US"/>
              <a:pPr>
                <a:defRPr/>
              </a:pPr>
              <a:t>‹#›</a:t>
            </a:fld>
            <a:endParaRPr lang="en-US" dirty="0"/>
          </a:p>
        </p:txBody>
      </p:sp>
    </p:spTree>
    <p:extLst>
      <p:ext uri="{BB962C8B-B14F-4D97-AF65-F5344CB8AC3E}">
        <p14:creationId xmlns:p14="http://schemas.microsoft.com/office/powerpoint/2010/main" val="2786740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542609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EA1B2-775C-4E8E-BCA8-065B2D7C35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FDAF57-1D31-4861-837D-C1731E4A46F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5C2632-383A-49C3-8BA2-852BFCFE124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3EB208-AB1D-4A79-B33D-5686B80D1072}"/>
              </a:ext>
            </a:extLst>
          </p:cNvPr>
          <p:cNvSpPr>
            <a:spLocks noGrp="1"/>
          </p:cNvSpPr>
          <p:nvPr>
            <p:ph type="dt" sz="half" idx="10"/>
          </p:nvPr>
        </p:nvSpPr>
        <p:spPr/>
        <p:txBody>
          <a:bodyPr/>
          <a:lstStyle/>
          <a:p>
            <a:fld id="{5404FEEA-9DF8-4D35-8987-B21F6EAE78D5}" type="datetimeFigureOut">
              <a:rPr lang="en-US" smtClean="0"/>
              <a:t>4/23/2018</a:t>
            </a:fld>
            <a:endParaRPr lang="en-US" dirty="0"/>
          </a:p>
        </p:txBody>
      </p:sp>
      <p:sp>
        <p:nvSpPr>
          <p:cNvPr id="6" name="Footer Placeholder 5">
            <a:extLst>
              <a:ext uri="{FF2B5EF4-FFF2-40B4-BE49-F238E27FC236}">
                <a16:creationId xmlns:a16="http://schemas.microsoft.com/office/drawing/2014/main" id="{6DC7568F-1C7A-4F82-9E14-3BAE86B41EF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D63EEC9-DA12-4EFB-B899-C87FCA6D3252}"/>
              </a:ext>
            </a:extLst>
          </p:cNvPr>
          <p:cNvSpPr>
            <a:spLocks noGrp="1"/>
          </p:cNvSpPr>
          <p:nvPr>
            <p:ph type="sldNum" sz="quarter" idx="12"/>
          </p:nvPr>
        </p:nvSpPr>
        <p:spPr/>
        <p:txBody>
          <a:bodyPr/>
          <a:lstStyle/>
          <a:p>
            <a:fld id="{4E3357E6-32F4-4FC3-8CEF-20E3413C018F}" type="slidenum">
              <a:rPr lang="en-US" smtClean="0"/>
              <a:t>‹#›</a:t>
            </a:fld>
            <a:endParaRPr lang="en-US" dirty="0"/>
          </a:p>
        </p:txBody>
      </p:sp>
    </p:spTree>
    <p:extLst>
      <p:ext uri="{BB962C8B-B14F-4D97-AF65-F5344CB8AC3E}">
        <p14:creationId xmlns:p14="http://schemas.microsoft.com/office/powerpoint/2010/main" val="3207306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A99B4-7A97-48E2-AC52-65D00C95C7F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38EC3FF-35F8-4FB2-9D2F-2BEE671143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81DD467-11F7-466F-B56C-D3A8E37AF8C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207FD2-F9C8-4825-B199-DEC4D68CC6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8C0CB60-A985-4637-B6B0-46137DB90CB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8D86DA-A792-4A3F-8070-3CAB0938D30F}"/>
              </a:ext>
            </a:extLst>
          </p:cNvPr>
          <p:cNvSpPr>
            <a:spLocks noGrp="1"/>
          </p:cNvSpPr>
          <p:nvPr>
            <p:ph type="dt" sz="half" idx="10"/>
          </p:nvPr>
        </p:nvSpPr>
        <p:spPr/>
        <p:txBody>
          <a:bodyPr/>
          <a:lstStyle/>
          <a:p>
            <a:fld id="{5404FEEA-9DF8-4D35-8987-B21F6EAE78D5}" type="datetimeFigureOut">
              <a:rPr lang="en-US" smtClean="0"/>
              <a:t>4/23/2018</a:t>
            </a:fld>
            <a:endParaRPr lang="en-US" dirty="0"/>
          </a:p>
        </p:txBody>
      </p:sp>
      <p:sp>
        <p:nvSpPr>
          <p:cNvPr id="8" name="Footer Placeholder 7">
            <a:extLst>
              <a:ext uri="{FF2B5EF4-FFF2-40B4-BE49-F238E27FC236}">
                <a16:creationId xmlns:a16="http://schemas.microsoft.com/office/drawing/2014/main" id="{7A80E41C-9EAE-42B4-9F7F-3A723A9A94D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A8343A2F-C29E-4361-A546-89AE00967769}"/>
              </a:ext>
            </a:extLst>
          </p:cNvPr>
          <p:cNvSpPr>
            <a:spLocks noGrp="1"/>
          </p:cNvSpPr>
          <p:nvPr>
            <p:ph type="sldNum" sz="quarter" idx="12"/>
          </p:nvPr>
        </p:nvSpPr>
        <p:spPr/>
        <p:txBody>
          <a:bodyPr/>
          <a:lstStyle/>
          <a:p>
            <a:fld id="{4E3357E6-32F4-4FC3-8CEF-20E3413C018F}" type="slidenum">
              <a:rPr lang="en-US" smtClean="0"/>
              <a:t>‹#›</a:t>
            </a:fld>
            <a:endParaRPr lang="en-US" dirty="0"/>
          </a:p>
        </p:txBody>
      </p:sp>
    </p:spTree>
    <p:extLst>
      <p:ext uri="{BB962C8B-B14F-4D97-AF65-F5344CB8AC3E}">
        <p14:creationId xmlns:p14="http://schemas.microsoft.com/office/powerpoint/2010/main" val="3224190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6D6DE-2C94-48D9-8B90-90D29AE02CD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E34FB4A-A110-451B-BE55-7B81720EA5AC}"/>
              </a:ext>
            </a:extLst>
          </p:cNvPr>
          <p:cNvSpPr>
            <a:spLocks noGrp="1"/>
          </p:cNvSpPr>
          <p:nvPr>
            <p:ph type="dt" sz="half" idx="10"/>
          </p:nvPr>
        </p:nvSpPr>
        <p:spPr/>
        <p:txBody>
          <a:bodyPr/>
          <a:lstStyle/>
          <a:p>
            <a:fld id="{5404FEEA-9DF8-4D35-8987-B21F6EAE78D5}" type="datetimeFigureOut">
              <a:rPr lang="en-US" smtClean="0"/>
              <a:t>4/23/2018</a:t>
            </a:fld>
            <a:endParaRPr lang="en-US" dirty="0"/>
          </a:p>
        </p:txBody>
      </p:sp>
      <p:sp>
        <p:nvSpPr>
          <p:cNvPr id="4" name="Footer Placeholder 3">
            <a:extLst>
              <a:ext uri="{FF2B5EF4-FFF2-40B4-BE49-F238E27FC236}">
                <a16:creationId xmlns:a16="http://schemas.microsoft.com/office/drawing/2014/main" id="{53678F8B-CD09-473B-8D29-E9CDA0A213B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E55FC3E-BF0B-4272-98B1-1EE51200F37D}"/>
              </a:ext>
            </a:extLst>
          </p:cNvPr>
          <p:cNvSpPr>
            <a:spLocks noGrp="1"/>
          </p:cNvSpPr>
          <p:nvPr>
            <p:ph type="sldNum" sz="quarter" idx="12"/>
          </p:nvPr>
        </p:nvSpPr>
        <p:spPr/>
        <p:txBody>
          <a:bodyPr/>
          <a:lstStyle/>
          <a:p>
            <a:fld id="{4E3357E6-32F4-4FC3-8CEF-20E3413C018F}" type="slidenum">
              <a:rPr lang="en-US" smtClean="0"/>
              <a:t>‹#›</a:t>
            </a:fld>
            <a:endParaRPr lang="en-US" dirty="0"/>
          </a:p>
        </p:txBody>
      </p:sp>
    </p:spTree>
    <p:extLst>
      <p:ext uri="{BB962C8B-B14F-4D97-AF65-F5344CB8AC3E}">
        <p14:creationId xmlns:p14="http://schemas.microsoft.com/office/powerpoint/2010/main" val="161961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7B4899-0020-4AC7-A192-4EFB952B4D31}"/>
              </a:ext>
            </a:extLst>
          </p:cNvPr>
          <p:cNvSpPr>
            <a:spLocks noGrp="1"/>
          </p:cNvSpPr>
          <p:nvPr>
            <p:ph type="dt" sz="half" idx="10"/>
          </p:nvPr>
        </p:nvSpPr>
        <p:spPr/>
        <p:txBody>
          <a:bodyPr/>
          <a:lstStyle/>
          <a:p>
            <a:fld id="{5404FEEA-9DF8-4D35-8987-B21F6EAE78D5}" type="datetimeFigureOut">
              <a:rPr lang="en-US" smtClean="0"/>
              <a:t>4/23/2018</a:t>
            </a:fld>
            <a:endParaRPr lang="en-US" dirty="0"/>
          </a:p>
        </p:txBody>
      </p:sp>
      <p:sp>
        <p:nvSpPr>
          <p:cNvPr id="3" name="Footer Placeholder 2">
            <a:extLst>
              <a:ext uri="{FF2B5EF4-FFF2-40B4-BE49-F238E27FC236}">
                <a16:creationId xmlns:a16="http://schemas.microsoft.com/office/drawing/2014/main" id="{3FAF3B3D-6330-436F-A570-6B3A7D08DEC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47AE56B-B598-4BB3-A663-D0433292E89D}"/>
              </a:ext>
            </a:extLst>
          </p:cNvPr>
          <p:cNvSpPr>
            <a:spLocks noGrp="1"/>
          </p:cNvSpPr>
          <p:nvPr>
            <p:ph type="sldNum" sz="quarter" idx="12"/>
          </p:nvPr>
        </p:nvSpPr>
        <p:spPr/>
        <p:txBody>
          <a:bodyPr/>
          <a:lstStyle/>
          <a:p>
            <a:fld id="{4E3357E6-32F4-4FC3-8CEF-20E3413C018F}" type="slidenum">
              <a:rPr lang="en-US" smtClean="0"/>
              <a:t>‹#›</a:t>
            </a:fld>
            <a:endParaRPr lang="en-US" dirty="0"/>
          </a:p>
        </p:txBody>
      </p:sp>
    </p:spTree>
    <p:extLst>
      <p:ext uri="{BB962C8B-B14F-4D97-AF65-F5344CB8AC3E}">
        <p14:creationId xmlns:p14="http://schemas.microsoft.com/office/powerpoint/2010/main" val="1124136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58725-AC7D-4EBA-A807-F6370AF727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D6D535-B109-4A99-BB4C-F1ADDDD827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BF6EA2-FA87-4F59-AF48-E22CFB4CDF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81BBE2A-02B7-4768-9A2F-F7392A6F1F07}"/>
              </a:ext>
            </a:extLst>
          </p:cNvPr>
          <p:cNvSpPr>
            <a:spLocks noGrp="1"/>
          </p:cNvSpPr>
          <p:nvPr>
            <p:ph type="dt" sz="half" idx="10"/>
          </p:nvPr>
        </p:nvSpPr>
        <p:spPr/>
        <p:txBody>
          <a:bodyPr/>
          <a:lstStyle/>
          <a:p>
            <a:fld id="{5404FEEA-9DF8-4D35-8987-B21F6EAE78D5}" type="datetimeFigureOut">
              <a:rPr lang="en-US" smtClean="0"/>
              <a:t>4/23/2018</a:t>
            </a:fld>
            <a:endParaRPr lang="en-US" dirty="0"/>
          </a:p>
        </p:txBody>
      </p:sp>
      <p:sp>
        <p:nvSpPr>
          <p:cNvPr id="6" name="Footer Placeholder 5">
            <a:extLst>
              <a:ext uri="{FF2B5EF4-FFF2-40B4-BE49-F238E27FC236}">
                <a16:creationId xmlns:a16="http://schemas.microsoft.com/office/drawing/2014/main" id="{88BBBDBD-9B0D-46A0-B4C2-2A140166AED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A055D17-EF80-4B5F-9DFF-39DBA44260F5}"/>
              </a:ext>
            </a:extLst>
          </p:cNvPr>
          <p:cNvSpPr>
            <a:spLocks noGrp="1"/>
          </p:cNvSpPr>
          <p:nvPr>
            <p:ph type="sldNum" sz="quarter" idx="12"/>
          </p:nvPr>
        </p:nvSpPr>
        <p:spPr/>
        <p:txBody>
          <a:bodyPr/>
          <a:lstStyle/>
          <a:p>
            <a:fld id="{4E3357E6-32F4-4FC3-8CEF-20E3413C018F}" type="slidenum">
              <a:rPr lang="en-US" smtClean="0"/>
              <a:t>‹#›</a:t>
            </a:fld>
            <a:endParaRPr lang="en-US" dirty="0"/>
          </a:p>
        </p:txBody>
      </p:sp>
    </p:spTree>
    <p:extLst>
      <p:ext uri="{BB962C8B-B14F-4D97-AF65-F5344CB8AC3E}">
        <p14:creationId xmlns:p14="http://schemas.microsoft.com/office/powerpoint/2010/main" val="1306794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0A9A2-D652-43A1-9EF8-C967EF4CE7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1B218F-2616-439D-B5C9-ACAE4DEA4E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6F1EF10-6C68-4613-89BA-A7AF066CCC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3B57352-BA19-45C3-87D0-92DE6049AA3B}"/>
              </a:ext>
            </a:extLst>
          </p:cNvPr>
          <p:cNvSpPr>
            <a:spLocks noGrp="1"/>
          </p:cNvSpPr>
          <p:nvPr>
            <p:ph type="dt" sz="half" idx="10"/>
          </p:nvPr>
        </p:nvSpPr>
        <p:spPr/>
        <p:txBody>
          <a:bodyPr/>
          <a:lstStyle/>
          <a:p>
            <a:fld id="{5404FEEA-9DF8-4D35-8987-B21F6EAE78D5}" type="datetimeFigureOut">
              <a:rPr lang="en-US" smtClean="0"/>
              <a:t>4/23/2018</a:t>
            </a:fld>
            <a:endParaRPr lang="en-US" dirty="0"/>
          </a:p>
        </p:txBody>
      </p:sp>
      <p:sp>
        <p:nvSpPr>
          <p:cNvPr id="6" name="Footer Placeholder 5">
            <a:extLst>
              <a:ext uri="{FF2B5EF4-FFF2-40B4-BE49-F238E27FC236}">
                <a16:creationId xmlns:a16="http://schemas.microsoft.com/office/drawing/2014/main" id="{8E66B10C-AB3E-4B46-9B0D-EC09F177321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365371D-09F9-41EC-96FB-71F64EE4CACD}"/>
              </a:ext>
            </a:extLst>
          </p:cNvPr>
          <p:cNvSpPr>
            <a:spLocks noGrp="1"/>
          </p:cNvSpPr>
          <p:nvPr>
            <p:ph type="sldNum" sz="quarter" idx="12"/>
          </p:nvPr>
        </p:nvSpPr>
        <p:spPr/>
        <p:txBody>
          <a:bodyPr/>
          <a:lstStyle/>
          <a:p>
            <a:fld id="{4E3357E6-32F4-4FC3-8CEF-20E3413C018F}" type="slidenum">
              <a:rPr lang="en-US" smtClean="0"/>
              <a:t>‹#›</a:t>
            </a:fld>
            <a:endParaRPr lang="en-US" dirty="0"/>
          </a:p>
        </p:txBody>
      </p:sp>
    </p:spTree>
    <p:extLst>
      <p:ext uri="{BB962C8B-B14F-4D97-AF65-F5344CB8AC3E}">
        <p14:creationId xmlns:p14="http://schemas.microsoft.com/office/powerpoint/2010/main" val="3512814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10" Type="http://schemas.openxmlformats.org/officeDocument/2006/relationships/theme" Target="../theme/theme3.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60CECA-B0B9-4243-8C60-D9F6770585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31D148D-A05A-4B56-8313-3EA6F4047A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8FA56D-E592-4F3F-BF23-F7FC418078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04FEEA-9DF8-4D35-8987-B21F6EAE78D5}" type="datetimeFigureOut">
              <a:rPr lang="en-US" smtClean="0"/>
              <a:t>4/23/2018</a:t>
            </a:fld>
            <a:endParaRPr lang="en-US" dirty="0"/>
          </a:p>
        </p:txBody>
      </p:sp>
      <p:sp>
        <p:nvSpPr>
          <p:cNvPr id="5" name="Footer Placeholder 4">
            <a:extLst>
              <a:ext uri="{FF2B5EF4-FFF2-40B4-BE49-F238E27FC236}">
                <a16:creationId xmlns:a16="http://schemas.microsoft.com/office/drawing/2014/main" id="{0EC87477-DB0E-4A49-99E0-BA64715A24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E9FABA4-041F-481D-A350-D3DA381F5F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3357E6-32F4-4FC3-8CEF-20E3413C018F}" type="slidenum">
              <a:rPr lang="en-US" smtClean="0"/>
              <a:t>‹#›</a:t>
            </a:fld>
            <a:endParaRPr lang="en-US" dirty="0"/>
          </a:p>
        </p:txBody>
      </p:sp>
    </p:spTree>
    <p:extLst>
      <p:ext uri="{BB962C8B-B14F-4D97-AF65-F5344CB8AC3E}">
        <p14:creationId xmlns:p14="http://schemas.microsoft.com/office/powerpoint/2010/main" val="13303985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346988-AB8C-4B07-98ED-9CFEABD904AC}" type="datetimeFigureOut">
              <a:rPr lang="en-ZA" smtClean="0"/>
              <a:t>2018/04/23</a:t>
            </a:fld>
            <a:endParaRPr lang="en-ZA"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3E05B5-18CF-45C2-A2A8-0B8321B532AB}" type="slidenum">
              <a:rPr lang="en-ZA" smtClean="0"/>
              <a:t>‹#›</a:t>
            </a:fld>
            <a:endParaRPr lang="en-ZA" dirty="0"/>
          </a:p>
        </p:txBody>
      </p:sp>
    </p:spTree>
    <p:extLst>
      <p:ext uri="{BB962C8B-B14F-4D97-AF65-F5344CB8AC3E}">
        <p14:creationId xmlns:p14="http://schemas.microsoft.com/office/powerpoint/2010/main" val="346490427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2048817"/>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65" charset="0"/>
          <a:ea typeface="ヒラギノ角ゴ Pro W3" pitchFamily="-65" charset="-128"/>
          <a:cs typeface="ヒラギノ角ゴ Pro W3" pitchFamily="-65" charset="-128"/>
        </a:defRPr>
      </a:lvl2pPr>
      <a:lvl3pPr algn="ctr" rtl="0" eaLnBrk="0" fontAlgn="base" hangingPunct="0">
        <a:spcBef>
          <a:spcPct val="0"/>
        </a:spcBef>
        <a:spcAft>
          <a:spcPct val="0"/>
        </a:spcAft>
        <a:defRPr sz="4400">
          <a:solidFill>
            <a:schemeClr val="tx2"/>
          </a:solidFill>
          <a:latin typeface="Arial" pitchFamily="-65" charset="0"/>
          <a:ea typeface="ヒラギノ角ゴ Pro W3" pitchFamily="-65" charset="-128"/>
          <a:cs typeface="ヒラギノ角ゴ Pro W3" pitchFamily="-65" charset="-128"/>
        </a:defRPr>
      </a:lvl3pPr>
      <a:lvl4pPr algn="ctr" rtl="0" eaLnBrk="0" fontAlgn="base" hangingPunct="0">
        <a:spcBef>
          <a:spcPct val="0"/>
        </a:spcBef>
        <a:spcAft>
          <a:spcPct val="0"/>
        </a:spcAft>
        <a:defRPr sz="4400">
          <a:solidFill>
            <a:schemeClr val="tx2"/>
          </a:solidFill>
          <a:latin typeface="Arial" pitchFamily="-65" charset="0"/>
          <a:ea typeface="ヒラギノ角ゴ Pro W3" pitchFamily="-65" charset="-128"/>
          <a:cs typeface="ヒラギノ角ゴ Pro W3" pitchFamily="-65" charset="-128"/>
        </a:defRPr>
      </a:lvl4pPr>
      <a:lvl5pPr algn="ctr" rtl="0" eaLnBrk="0" fontAlgn="base" hangingPunct="0">
        <a:spcBef>
          <a:spcPct val="0"/>
        </a:spcBef>
        <a:spcAft>
          <a:spcPct val="0"/>
        </a:spcAft>
        <a:defRPr sz="4400">
          <a:solidFill>
            <a:schemeClr val="tx2"/>
          </a:solidFill>
          <a:latin typeface="Arial" pitchFamily="-65" charset="0"/>
          <a:ea typeface="ヒラギノ角ゴ Pro W3" pitchFamily="-65" charset="-128"/>
          <a:cs typeface="ヒラギノ角ゴ Pro W3" pitchFamily="-65" charset="-128"/>
        </a:defRPr>
      </a:lvl5pPr>
      <a:lvl6pPr marL="457200" algn="ctr" rtl="0" fontAlgn="base">
        <a:spcBef>
          <a:spcPct val="0"/>
        </a:spcBef>
        <a:spcAft>
          <a:spcPct val="0"/>
        </a:spcAft>
        <a:defRPr sz="4400">
          <a:solidFill>
            <a:schemeClr val="tx2"/>
          </a:solidFill>
          <a:latin typeface="Arial" pitchFamily="-65" charset="0"/>
          <a:ea typeface="ヒラギノ角ゴ Pro W3" pitchFamily="-65" charset="-128"/>
          <a:cs typeface="ヒラギノ角ゴ Pro W3" pitchFamily="-65" charset="-128"/>
        </a:defRPr>
      </a:lvl6pPr>
      <a:lvl7pPr marL="914400" algn="ctr" rtl="0" fontAlgn="base">
        <a:spcBef>
          <a:spcPct val="0"/>
        </a:spcBef>
        <a:spcAft>
          <a:spcPct val="0"/>
        </a:spcAft>
        <a:defRPr sz="4400">
          <a:solidFill>
            <a:schemeClr val="tx2"/>
          </a:solidFill>
          <a:latin typeface="Arial" pitchFamily="-65" charset="0"/>
          <a:ea typeface="ヒラギノ角ゴ Pro W3" pitchFamily="-65" charset="-128"/>
          <a:cs typeface="ヒラギノ角ゴ Pro W3" pitchFamily="-65" charset="-128"/>
        </a:defRPr>
      </a:lvl7pPr>
      <a:lvl8pPr marL="1371600" algn="ctr" rtl="0" fontAlgn="base">
        <a:spcBef>
          <a:spcPct val="0"/>
        </a:spcBef>
        <a:spcAft>
          <a:spcPct val="0"/>
        </a:spcAft>
        <a:defRPr sz="4400">
          <a:solidFill>
            <a:schemeClr val="tx2"/>
          </a:solidFill>
          <a:latin typeface="Arial" pitchFamily="-65" charset="0"/>
          <a:ea typeface="ヒラギノ角ゴ Pro W3" pitchFamily="-65" charset="-128"/>
          <a:cs typeface="ヒラギノ角ゴ Pro W3" pitchFamily="-65" charset="-128"/>
        </a:defRPr>
      </a:lvl8pPr>
      <a:lvl9pPr marL="1828800" algn="ctr" rtl="0" fontAlgn="base">
        <a:spcBef>
          <a:spcPct val="0"/>
        </a:spcBef>
        <a:spcAft>
          <a:spcPct val="0"/>
        </a:spcAft>
        <a:defRPr sz="4400">
          <a:solidFill>
            <a:schemeClr val="tx2"/>
          </a:solidFill>
          <a:latin typeface="Arial" pitchFamily="-65" charset="0"/>
          <a:ea typeface="ヒラギノ角ゴ Pro W3" pitchFamily="-65" charset="-128"/>
          <a:cs typeface="ヒラギノ角ゴ Pro W3" pitchFamily="-65"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34.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14.wmf"/></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5.png"/><Relationship Id="rId1" Type="http://schemas.openxmlformats.org/officeDocument/2006/relationships/slideLayout" Target="../slideLayouts/slideLayout33.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echo.unm.edu/initiatives/namibia-hiv/"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png"/><Relationship Id="rId7" Type="http://schemas.openxmlformats.org/officeDocument/2006/relationships/diagramColors" Target="../diagrams/colors1.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jpe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Layout" Target="../diagrams/layout2.xml"/><Relationship Id="rId7" Type="http://schemas.openxmlformats.org/officeDocument/2006/relationships/image" Target="../media/image9.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image" Target="../media/image5.png"/><Relationship Id="rId5" Type="http://schemas.openxmlformats.org/officeDocument/2006/relationships/diagramColors" Target="../diagrams/colors2.xml"/><Relationship Id="rId10" Type="http://schemas.openxmlformats.org/officeDocument/2006/relationships/image" Target="../media/image4.jpeg"/><Relationship Id="rId4" Type="http://schemas.openxmlformats.org/officeDocument/2006/relationships/diagramQuickStyle" Target="../diagrams/quickStyle2.xml"/><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image" Target="../media/image5.png"/><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700D48D-C9AA-4000-A912-29A4FEA98A9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5138" y="394887"/>
            <a:ext cx="5720862" cy="606822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4312C673-8179-457E-AD2A-D1FAE4CC961A}"/>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14009" y="4201833"/>
            <a:ext cx="3400425"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7" name="Straight Connector 13">
            <a:extLst>
              <a:ext uri="{FF2B5EF4-FFF2-40B4-BE49-F238E27FC236}">
                <a16:creationId xmlns:a16="http://schemas.microsoft.com/office/drawing/2014/main" id="{805E69BC-D844-4AB5-9E35-ED458EE2965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9184178" y="1874520"/>
            <a:ext cx="0" cy="310896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A4F60053-738F-4CF7-9910-83D4DF628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89131" y="3746097"/>
            <a:ext cx="5390093" cy="2654622"/>
          </a:xfrm>
          <a:prstGeom prst="rect">
            <a:avLst/>
          </a:prstGeom>
        </p:spPr>
      </p:pic>
      <p:pic>
        <p:nvPicPr>
          <p:cNvPr id="4" name="Picture 3">
            <a:extLst>
              <a:ext uri="{FF2B5EF4-FFF2-40B4-BE49-F238E27FC236}">
                <a16:creationId xmlns:a16="http://schemas.microsoft.com/office/drawing/2014/main" id="{1F48A4A4-006A-4194-90DF-2E604657F525}"/>
              </a:ext>
            </a:extLst>
          </p:cNvPr>
          <p:cNvPicPr>
            <a:picLocks noChangeAspect="1"/>
          </p:cNvPicPr>
          <p:nvPr/>
        </p:nvPicPr>
        <p:blipFill rotWithShape="1">
          <a:blip r:embed="rId3">
            <a:extLst>
              <a:ext uri="{28A0092B-C50C-407E-A947-70E740481C1C}">
                <a14:useLocalDpi xmlns:a14="http://schemas.microsoft.com/office/drawing/2010/main" val="0"/>
              </a:ext>
            </a:extLst>
          </a:blip>
          <a:srcRect l="752" r="60110" b="55845"/>
          <a:stretch/>
        </p:blipFill>
        <p:spPr>
          <a:xfrm>
            <a:off x="6489131" y="277340"/>
            <a:ext cx="5390093" cy="2794807"/>
          </a:xfrm>
          <a:prstGeom prst="rect">
            <a:avLst/>
          </a:prstGeom>
        </p:spPr>
      </p:pic>
      <p:sp>
        <p:nvSpPr>
          <p:cNvPr id="2" name="Title 1">
            <a:extLst>
              <a:ext uri="{FF2B5EF4-FFF2-40B4-BE49-F238E27FC236}">
                <a16:creationId xmlns:a16="http://schemas.microsoft.com/office/drawing/2014/main" id="{4C044F6D-3BB7-4537-9744-DD347B6EE904}"/>
              </a:ext>
            </a:extLst>
          </p:cNvPr>
          <p:cNvSpPr>
            <a:spLocks noGrp="1"/>
          </p:cNvSpPr>
          <p:nvPr>
            <p:ph type="ctrTitle"/>
          </p:nvPr>
        </p:nvSpPr>
        <p:spPr>
          <a:xfrm>
            <a:off x="1018604" y="1053042"/>
            <a:ext cx="4458424" cy="3068357"/>
          </a:xfrm>
        </p:spPr>
        <p:txBody>
          <a:bodyPr>
            <a:normAutofit/>
          </a:bodyPr>
          <a:lstStyle/>
          <a:p>
            <a:pPr algn="l"/>
            <a:r>
              <a:rPr lang="en-GB" sz="5100" b="1" dirty="0">
                <a:solidFill>
                  <a:srgbClr val="FFFFFF"/>
                </a:solidFill>
              </a:rPr>
              <a:t>Metabolic Complication in HIV &amp; Treatment</a:t>
            </a:r>
            <a:endParaRPr lang="en-US" sz="5100" b="1" dirty="0">
              <a:solidFill>
                <a:srgbClr val="FFFFFF"/>
              </a:solidFill>
            </a:endParaRPr>
          </a:p>
        </p:txBody>
      </p:sp>
      <p:sp>
        <p:nvSpPr>
          <p:cNvPr id="3" name="Subtitle 2">
            <a:extLst>
              <a:ext uri="{FF2B5EF4-FFF2-40B4-BE49-F238E27FC236}">
                <a16:creationId xmlns:a16="http://schemas.microsoft.com/office/drawing/2014/main" id="{7A12D474-B007-42BF-A505-019B9DA7D156}"/>
              </a:ext>
            </a:extLst>
          </p:cNvPr>
          <p:cNvSpPr>
            <a:spLocks noGrp="1"/>
          </p:cNvSpPr>
          <p:nvPr>
            <p:ph type="subTitle" idx="1"/>
          </p:nvPr>
        </p:nvSpPr>
        <p:spPr>
          <a:xfrm>
            <a:off x="1018604" y="4292070"/>
            <a:ext cx="4458424" cy="1512888"/>
          </a:xfrm>
        </p:spPr>
        <p:txBody>
          <a:bodyPr>
            <a:normAutofit/>
          </a:bodyPr>
          <a:lstStyle/>
          <a:p>
            <a:pPr algn="l"/>
            <a:r>
              <a:rPr lang="en-GB" sz="1300" b="1" dirty="0">
                <a:solidFill>
                  <a:srgbClr val="FC9E09"/>
                </a:solidFill>
              </a:rPr>
              <a:t>Dr. Nuru .K. Mgori</a:t>
            </a:r>
          </a:p>
          <a:p>
            <a:pPr algn="l"/>
            <a:r>
              <a:rPr lang="en-GB" sz="1300" b="1" dirty="0">
                <a:solidFill>
                  <a:srgbClr val="FC9E09"/>
                </a:solidFill>
              </a:rPr>
              <a:t>MD,MMED</a:t>
            </a:r>
          </a:p>
          <a:p>
            <a:pPr algn="l"/>
            <a:r>
              <a:rPr lang="en-GB" sz="1300" b="1" dirty="0">
                <a:solidFill>
                  <a:srgbClr val="FC9E09"/>
                </a:solidFill>
              </a:rPr>
              <a:t>Senior Clinical Mentor </a:t>
            </a:r>
          </a:p>
          <a:p>
            <a:pPr algn="l"/>
            <a:r>
              <a:rPr lang="en-GB" sz="1300" b="1" dirty="0">
                <a:solidFill>
                  <a:srgbClr val="FC9E09"/>
                </a:solidFill>
              </a:rPr>
              <a:t>Oshana, Omusati and Kunene</a:t>
            </a:r>
          </a:p>
          <a:p>
            <a:pPr algn="l"/>
            <a:r>
              <a:rPr lang="en-GB" sz="1300" b="1" dirty="0">
                <a:solidFill>
                  <a:srgbClr val="FC9E09"/>
                </a:solidFill>
              </a:rPr>
              <a:t>24</a:t>
            </a:r>
            <a:r>
              <a:rPr lang="en-GB" sz="1300" b="1" baseline="30000" dirty="0">
                <a:solidFill>
                  <a:srgbClr val="FC9E09"/>
                </a:solidFill>
              </a:rPr>
              <a:t>th</a:t>
            </a:r>
            <a:r>
              <a:rPr lang="en-GB" sz="1300" b="1" dirty="0">
                <a:solidFill>
                  <a:srgbClr val="FC9E09"/>
                </a:solidFill>
              </a:rPr>
              <a:t> April 2018</a:t>
            </a:r>
            <a:endParaRPr lang="en-US" sz="1300" b="1" dirty="0">
              <a:solidFill>
                <a:srgbClr val="FC9E09"/>
              </a:solidFill>
            </a:endParaRPr>
          </a:p>
        </p:txBody>
      </p:sp>
    </p:spTree>
    <p:extLst>
      <p:ext uri="{BB962C8B-B14F-4D97-AF65-F5344CB8AC3E}">
        <p14:creationId xmlns:p14="http://schemas.microsoft.com/office/powerpoint/2010/main" val="6328618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798514"/>
            <a:ext cx="77692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Line 2"/>
          <p:cNvSpPr>
            <a:spLocks noChangeShapeType="1"/>
          </p:cNvSpPr>
          <p:nvPr/>
        </p:nvSpPr>
        <p:spPr bwMode="auto">
          <a:xfrm>
            <a:off x="9680575" y="2220913"/>
            <a:ext cx="58738" cy="384651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lIns="0" tIns="0" rIns="0"/>
          <a:lstStyle/>
          <a:p>
            <a:pPr eaLnBrk="0" fontAlgn="base" hangingPunct="0">
              <a:spcBef>
                <a:spcPct val="0"/>
              </a:spcBef>
              <a:spcAft>
                <a:spcPct val="0"/>
              </a:spcAft>
            </a:pPr>
            <a:endParaRPr lang="en-US" sz="2400" dirty="0">
              <a:solidFill>
                <a:srgbClr val="000000"/>
              </a:solidFill>
              <a:latin typeface="Arial" pitchFamily="34" charset="0"/>
              <a:ea typeface="ヒラギノ角ゴ Pro W3" pitchFamily="-84" charset="-128"/>
            </a:endParaRPr>
          </a:p>
        </p:txBody>
      </p:sp>
      <p:sp>
        <p:nvSpPr>
          <p:cNvPr id="13316" name="Text Box 3"/>
          <p:cNvSpPr txBox="1">
            <a:spLocks noChangeArrowheads="1"/>
          </p:cNvSpPr>
          <p:nvPr/>
        </p:nvSpPr>
        <p:spPr bwMode="auto">
          <a:xfrm>
            <a:off x="1524001" y="255589"/>
            <a:ext cx="7280275" cy="503237"/>
          </a:xfrm>
          <a:prstGeom prst="rect">
            <a:avLst/>
          </a:prstGeom>
          <a:solidFill>
            <a:srgbClr val="B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a:lstStyle>
            <a:lvl1pPr>
              <a:defRPr sz="2400">
                <a:solidFill>
                  <a:schemeClr val="tx1"/>
                </a:solidFill>
                <a:latin typeface="Arial" pitchFamily="34" charset="0"/>
                <a:ea typeface="ヒラギノ角ゴ Pro W3" pitchFamily="-84" charset="-128"/>
              </a:defRPr>
            </a:lvl1pPr>
            <a:lvl2pPr marL="742950" indent="-285750">
              <a:defRPr sz="2400">
                <a:solidFill>
                  <a:schemeClr val="tx1"/>
                </a:solidFill>
                <a:latin typeface="Arial" pitchFamily="34" charset="0"/>
                <a:ea typeface="ヒラギノ角ゴ Pro W3" pitchFamily="-84" charset="-128"/>
              </a:defRPr>
            </a:lvl2pPr>
            <a:lvl3pPr marL="1143000" indent="-228600">
              <a:defRPr sz="2400">
                <a:solidFill>
                  <a:schemeClr val="tx1"/>
                </a:solidFill>
                <a:latin typeface="Arial" pitchFamily="34" charset="0"/>
                <a:ea typeface="ヒラギノ角ゴ Pro W3" pitchFamily="-84" charset="-128"/>
              </a:defRPr>
            </a:lvl3pPr>
            <a:lvl4pPr marL="1600200" indent="-228600">
              <a:defRPr sz="2400">
                <a:solidFill>
                  <a:schemeClr val="tx1"/>
                </a:solidFill>
                <a:latin typeface="Arial" pitchFamily="34" charset="0"/>
                <a:ea typeface="ヒラギノ角ゴ Pro W3" pitchFamily="-84" charset="-128"/>
              </a:defRPr>
            </a:lvl4pPr>
            <a:lvl5pPr marL="2057400" indent="-228600">
              <a:defRPr sz="2400">
                <a:solidFill>
                  <a:schemeClr val="tx1"/>
                </a:solidFill>
                <a:latin typeface="Arial" pitchFamily="34" charset="0"/>
                <a:ea typeface="ヒラギノ角ゴ Pro W3" pitchFamily="-84" charset="-128"/>
              </a:defRPr>
            </a:lvl5pPr>
            <a:lvl6pPr marL="2514600" indent="-228600" eaLnBrk="0" fontAlgn="base" hangingPunct="0">
              <a:spcBef>
                <a:spcPct val="0"/>
              </a:spcBef>
              <a:spcAft>
                <a:spcPct val="0"/>
              </a:spcAft>
              <a:defRPr sz="2400">
                <a:solidFill>
                  <a:schemeClr val="tx1"/>
                </a:solidFill>
                <a:latin typeface="Arial" pitchFamily="34" charset="0"/>
                <a:ea typeface="ヒラギノ角ゴ Pro W3" pitchFamily="-84" charset="-128"/>
              </a:defRPr>
            </a:lvl6pPr>
            <a:lvl7pPr marL="2971800" indent="-228600" eaLnBrk="0" fontAlgn="base" hangingPunct="0">
              <a:spcBef>
                <a:spcPct val="0"/>
              </a:spcBef>
              <a:spcAft>
                <a:spcPct val="0"/>
              </a:spcAft>
              <a:defRPr sz="2400">
                <a:solidFill>
                  <a:schemeClr val="tx1"/>
                </a:solidFill>
                <a:latin typeface="Arial" pitchFamily="34" charset="0"/>
                <a:ea typeface="ヒラギノ角ゴ Pro W3" pitchFamily="-84" charset="-128"/>
              </a:defRPr>
            </a:lvl7pPr>
            <a:lvl8pPr marL="3429000" indent="-228600" eaLnBrk="0" fontAlgn="base" hangingPunct="0">
              <a:spcBef>
                <a:spcPct val="0"/>
              </a:spcBef>
              <a:spcAft>
                <a:spcPct val="0"/>
              </a:spcAft>
              <a:defRPr sz="2400">
                <a:solidFill>
                  <a:schemeClr val="tx1"/>
                </a:solidFill>
                <a:latin typeface="Arial" pitchFamily="34" charset="0"/>
                <a:ea typeface="ヒラギノ角ゴ Pro W3" pitchFamily="-84" charset="-128"/>
              </a:defRPr>
            </a:lvl8pPr>
            <a:lvl9pPr marL="3886200" indent="-228600" eaLnBrk="0" fontAlgn="base" hangingPunct="0">
              <a:spcBef>
                <a:spcPct val="0"/>
              </a:spcBef>
              <a:spcAft>
                <a:spcPct val="0"/>
              </a:spcAft>
              <a:defRPr sz="2400">
                <a:solidFill>
                  <a:schemeClr val="tx1"/>
                </a:solidFill>
                <a:latin typeface="Arial" pitchFamily="34" charset="0"/>
                <a:ea typeface="ヒラギノ角ゴ Pro W3" pitchFamily="-84" charset="-128"/>
              </a:defRPr>
            </a:lvl9pPr>
          </a:lstStyle>
          <a:p>
            <a:pPr algn="ctr" fontAlgn="base">
              <a:spcBef>
                <a:spcPct val="50000"/>
              </a:spcBef>
              <a:spcAft>
                <a:spcPct val="0"/>
              </a:spcAft>
              <a:defRPr/>
            </a:pPr>
            <a:r>
              <a:rPr lang="nl-NL" sz="4000" b="1" dirty="0">
                <a:solidFill>
                  <a:srgbClr val="FFFFFF"/>
                </a:solidFill>
                <a:latin typeface="Calibri" pitchFamily="34" charset="0"/>
                <a:ea typeface="MS PGothic" pitchFamily="34" charset="-128"/>
              </a:rPr>
              <a:t>Comorbidity distribution</a:t>
            </a:r>
          </a:p>
        </p:txBody>
      </p:sp>
      <p:pic>
        <p:nvPicPr>
          <p:cNvPr id="16389" name="Picture 7" descr="ageIV-study"/>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9514" y="150813"/>
            <a:ext cx="1831975"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0" name="Rectangle 20"/>
          <p:cNvSpPr>
            <a:spLocks noChangeArrowheads="1"/>
          </p:cNvSpPr>
          <p:nvPr/>
        </p:nvSpPr>
        <p:spPr bwMode="auto">
          <a:xfrm>
            <a:off x="8751889" y="5843588"/>
            <a:ext cx="1804987" cy="95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nchor="ctr"/>
          <a:lstStyle/>
          <a:p>
            <a:pPr algn="ctr" eaLnBrk="0" fontAlgn="base" hangingPunct="0">
              <a:spcBef>
                <a:spcPct val="0"/>
              </a:spcBef>
              <a:spcAft>
                <a:spcPct val="0"/>
              </a:spcAft>
            </a:pPr>
            <a:endParaRPr lang="nl-NL" sz="2400">
              <a:solidFill>
                <a:srgbClr val="000000"/>
              </a:solidFill>
              <a:latin typeface="Arial" pitchFamily="34" charset="0"/>
              <a:ea typeface="ヒラギノ角ゴ Pro W3" pitchFamily="-84" charset="-128"/>
            </a:endParaRPr>
          </a:p>
        </p:txBody>
      </p:sp>
      <p:sp>
        <p:nvSpPr>
          <p:cNvPr id="14344" name="Rectangle 8"/>
          <p:cNvSpPr>
            <a:spLocks noChangeArrowheads="1"/>
          </p:cNvSpPr>
          <p:nvPr/>
        </p:nvSpPr>
        <p:spPr bwMode="auto">
          <a:xfrm>
            <a:off x="1752600" y="6451600"/>
            <a:ext cx="54356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0" tIns="0" rIns="0" anchor="ctr"/>
          <a:lstStyle/>
          <a:p>
            <a:pPr eaLnBrk="0" fontAlgn="base" hangingPunct="0">
              <a:spcBef>
                <a:spcPct val="0"/>
              </a:spcBef>
              <a:spcAft>
                <a:spcPct val="0"/>
              </a:spcAft>
              <a:defRPr/>
            </a:pPr>
            <a:r>
              <a:rPr lang="nl-NL" sz="1200">
                <a:solidFill>
                  <a:srgbClr val="000000"/>
                </a:solidFill>
                <a:latin typeface="Arial" charset="0"/>
                <a:ea typeface="ＭＳ Ｐゴシック" charset="0"/>
                <a:cs typeface="ＭＳ Ｐゴシック" charset="0"/>
              </a:rPr>
              <a:t>* </a:t>
            </a:r>
          </a:p>
        </p:txBody>
      </p:sp>
      <p:sp>
        <p:nvSpPr>
          <p:cNvPr id="2" name="Rectangle 1"/>
          <p:cNvSpPr/>
          <p:nvPr/>
        </p:nvSpPr>
        <p:spPr>
          <a:xfrm>
            <a:off x="5808664" y="6094414"/>
            <a:ext cx="4611687" cy="338554"/>
          </a:xfrm>
          <a:prstGeom prst="rect">
            <a:avLst/>
          </a:prstGeom>
        </p:spPr>
        <p:txBody>
          <a:bodyPr>
            <a:spAutoFit/>
          </a:bodyPr>
          <a:lstStyle/>
          <a:p>
            <a:pPr eaLnBrk="0" fontAlgn="base" hangingPunct="0">
              <a:spcBef>
                <a:spcPct val="0"/>
              </a:spcBef>
              <a:spcAft>
                <a:spcPct val="0"/>
              </a:spcAft>
              <a:defRPr/>
            </a:pPr>
            <a:r>
              <a:rPr lang="en-AU" sz="1600" dirty="0">
                <a:solidFill>
                  <a:srgbClr val="FFFFFF">
                    <a:lumMod val="50000"/>
                  </a:srgbClr>
                </a:solidFill>
                <a:latin typeface="Calibri" pitchFamily="34" charset="0"/>
                <a:ea typeface="ヒラギノ角ゴ Pro W3" pitchFamily="-84" charset="-128"/>
              </a:rPr>
              <a:t>Schouten J et al. World AIDS Conference July 2012</a:t>
            </a:r>
          </a:p>
        </p:txBody>
      </p:sp>
      <p:sp>
        <p:nvSpPr>
          <p:cNvPr id="16393" name="Oval 2"/>
          <p:cNvSpPr>
            <a:spLocks noChangeArrowheads="1"/>
          </p:cNvSpPr>
          <p:nvPr/>
        </p:nvSpPr>
        <p:spPr bwMode="auto">
          <a:xfrm>
            <a:off x="3071814" y="1268414"/>
            <a:ext cx="1398587" cy="3673475"/>
          </a:xfrm>
          <a:prstGeom prst="ellipse">
            <a:avLst/>
          </a:prstGeom>
          <a:noFill/>
          <a:ln w="38100" algn="ctr">
            <a:solidFill>
              <a:srgbClr val="B44C56"/>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AU" sz="2400" dirty="0">
              <a:solidFill>
                <a:srgbClr val="000000"/>
              </a:solidFill>
              <a:latin typeface="Arial" pitchFamily="34" charset="0"/>
              <a:ea typeface="ヒラギノ角ゴ Pro W3" pitchFamily="-84" charset="-128"/>
            </a:endParaRPr>
          </a:p>
        </p:txBody>
      </p:sp>
      <p:sp>
        <p:nvSpPr>
          <p:cNvPr id="16394" name="Oval 2"/>
          <p:cNvSpPr>
            <a:spLocks noChangeArrowheads="1"/>
          </p:cNvSpPr>
          <p:nvPr/>
        </p:nvSpPr>
        <p:spPr bwMode="auto">
          <a:xfrm>
            <a:off x="5808664" y="4114800"/>
            <a:ext cx="574675" cy="914400"/>
          </a:xfrm>
          <a:prstGeom prst="ellipse">
            <a:avLst/>
          </a:prstGeom>
          <a:noFill/>
          <a:ln w="28575"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AU" sz="2400" dirty="0">
              <a:solidFill>
                <a:srgbClr val="000000"/>
              </a:solidFill>
              <a:latin typeface="Arial" pitchFamily="34" charset="0"/>
              <a:ea typeface="ヒラギノ角ゴ Pro W3" pitchFamily="-84" charset="-128"/>
            </a:endParaRPr>
          </a:p>
        </p:txBody>
      </p:sp>
      <p:sp>
        <p:nvSpPr>
          <p:cNvPr id="3" name="Oval 2">
            <a:extLst>
              <a:ext uri="{FF2B5EF4-FFF2-40B4-BE49-F238E27FC236}">
                <a16:creationId xmlns:a16="http://schemas.microsoft.com/office/drawing/2014/main" id="{E17AE74A-17C4-44A8-AF8D-4FC8F7976945}"/>
              </a:ext>
            </a:extLst>
          </p:cNvPr>
          <p:cNvSpPr/>
          <p:nvPr/>
        </p:nvSpPr>
        <p:spPr bwMode="auto">
          <a:xfrm>
            <a:off x="4769645" y="3517900"/>
            <a:ext cx="574676" cy="1625600"/>
          </a:xfrm>
          <a:prstGeom prst="ellipse">
            <a:avLst/>
          </a:prstGeom>
          <a:noFill/>
          <a:ln w="38100" cap="flat" cmpd="sng" algn="ctr">
            <a:solidFill>
              <a:srgbClr val="2AD647"/>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65" charset="0"/>
              <a:ea typeface="ヒラギノ角ゴ Pro W3" pitchFamily="-65" charset="-128"/>
              <a:cs typeface="ヒラギノ角ゴ Pro W3" pitchFamily="-65" charset="-128"/>
            </a:endParaRPr>
          </a:p>
        </p:txBody>
      </p:sp>
      <p:pic>
        <p:nvPicPr>
          <p:cNvPr id="12" name="Picture 11">
            <a:extLst>
              <a:ext uri="{FF2B5EF4-FFF2-40B4-BE49-F238E27FC236}">
                <a16:creationId xmlns:a16="http://schemas.microsoft.com/office/drawing/2014/main" id="{29CA6E6C-D432-4B1E-BE10-8D0D72D48CF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91208" y="6311900"/>
            <a:ext cx="925183" cy="457200"/>
          </a:xfrm>
          <a:prstGeom prst="rect">
            <a:avLst/>
          </a:prstGeom>
        </p:spPr>
      </p:pic>
      <p:pic>
        <p:nvPicPr>
          <p:cNvPr id="13" name="Picture 12">
            <a:extLst>
              <a:ext uri="{FF2B5EF4-FFF2-40B4-BE49-F238E27FC236}">
                <a16:creationId xmlns:a16="http://schemas.microsoft.com/office/drawing/2014/main" id="{CDCF595F-0E1B-4C8C-8D99-E360E1E2CCCA}"/>
              </a:ext>
            </a:extLst>
          </p:cNvPr>
          <p:cNvPicPr>
            <a:picLocks noChangeAspect="1"/>
          </p:cNvPicPr>
          <p:nvPr/>
        </p:nvPicPr>
        <p:blipFill rotWithShape="1">
          <a:blip r:embed="rId6">
            <a:extLst>
              <a:ext uri="{28A0092B-C50C-407E-A947-70E740481C1C}">
                <a14:useLocalDpi xmlns:a14="http://schemas.microsoft.com/office/drawing/2010/main" val="0"/>
              </a:ext>
            </a:extLst>
          </a:blip>
          <a:srcRect l="752" r="60110" b="55845"/>
          <a:stretch/>
        </p:blipFill>
        <p:spPr>
          <a:xfrm>
            <a:off x="242967" y="6126163"/>
            <a:ext cx="904570" cy="574054"/>
          </a:xfrm>
          <a:prstGeom prst="rect">
            <a:avLst/>
          </a:prstGeom>
        </p:spPr>
      </p:pic>
    </p:spTree>
    <p:extLst>
      <p:ext uri="{BB962C8B-B14F-4D97-AF65-F5344CB8AC3E}">
        <p14:creationId xmlns:p14="http://schemas.microsoft.com/office/powerpoint/2010/main" val="696419980"/>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2AA0C-35B2-409C-8665-E0F69DECA9EE}"/>
              </a:ext>
            </a:extLst>
          </p:cNvPr>
          <p:cNvSpPr>
            <a:spLocks noGrp="1"/>
          </p:cNvSpPr>
          <p:nvPr>
            <p:ph type="title"/>
          </p:nvPr>
        </p:nvSpPr>
        <p:spPr/>
        <p:txBody>
          <a:bodyPr/>
          <a:lstStyle/>
          <a:p>
            <a:pPr algn="l"/>
            <a:r>
              <a:rPr lang="en-US" dirty="0">
                <a:latin typeface="Calibri" panose="020F0502020204030204" pitchFamily="34" charset="0"/>
                <a:cs typeface="Calibri" panose="020F0502020204030204" pitchFamily="34" charset="0"/>
              </a:rPr>
              <a:t>Is lipodystrophy a serious health problem?</a:t>
            </a:r>
          </a:p>
        </p:txBody>
      </p:sp>
      <p:sp>
        <p:nvSpPr>
          <p:cNvPr id="3" name="Content Placeholder 2">
            <a:extLst>
              <a:ext uri="{FF2B5EF4-FFF2-40B4-BE49-F238E27FC236}">
                <a16:creationId xmlns:a16="http://schemas.microsoft.com/office/drawing/2014/main" id="{D229F066-082B-4155-8E21-5967C70381A4}"/>
              </a:ext>
            </a:extLst>
          </p:cNvPr>
          <p:cNvSpPr>
            <a:spLocks noGrp="1"/>
          </p:cNvSpPr>
          <p:nvPr>
            <p:ph idx="1"/>
          </p:nvPr>
        </p:nvSpPr>
        <p:spPr/>
        <p:txBody>
          <a:bodyPr>
            <a:normAutofit fontScale="77500" lnSpcReduction="20000"/>
          </a:bodyPr>
          <a:lstStyle/>
          <a:p>
            <a:pPr>
              <a:lnSpc>
                <a:spcPct val="150000"/>
              </a:lnSpc>
            </a:pPr>
            <a:r>
              <a:rPr lang="en-US" sz="3000" dirty="0">
                <a:latin typeface="Calibri" panose="020F0502020204030204" pitchFamily="34" charset="0"/>
                <a:cs typeface="Calibri" panose="020F0502020204030204" pitchFamily="34" charset="0"/>
              </a:rPr>
              <a:t>Too much fat gain can increase the risk of CVD and DM.</a:t>
            </a:r>
          </a:p>
          <a:p>
            <a:pPr>
              <a:lnSpc>
                <a:spcPct val="150000"/>
              </a:lnSpc>
            </a:pPr>
            <a:r>
              <a:rPr lang="en-US" sz="3000" dirty="0">
                <a:latin typeface="Calibri" panose="020F0502020204030204" pitchFamily="34" charset="0"/>
                <a:cs typeface="Calibri" panose="020F0502020204030204" pitchFamily="34" charset="0"/>
              </a:rPr>
              <a:t>Fat gain in the breasts (Gynecomastia) can be painful </a:t>
            </a:r>
          </a:p>
          <a:p>
            <a:pPr>
              <a:lnSpc>
                <a:spcPct val="150000"/>
              </a:lnSpc>
            </a:pPr>
            <a:r>
              <a:rPr lang="en-US" sz="3000" dirty="0">
                <a:latin typeface="Calibri" panose="020F0502020204030204" pitchFamily="34" charset="0"/>
                <a:cs typeface="Calibri" panose="020F0502020204030204" pitchFamily="34" charset="0"/>
              </a:rPr>
              <a:t>Upsetting and affect a person’s self-esteem </a:t>
            </a:r>
          </a:p>
          <a:p>
            <a:pPr lvl="1">
              <a:lnSpc>
                <a:spcPct val="150000"/>
              </a:lnSpc>
            </a:pPr>
            <a:r>
              <a:rPr lang="en-US" sz="2600" dirty="0">
                <a:latin typeface="Calibri" panose="020F0502020204030204" pitchFamily="34" charset="0"/>
                <a:cs typeface="Calibri" panose="020F0502020204030204" pitchFamily="34" charset="0"/>
              </a:rPr>
              <a:t>Risk Poor Adherence</a:t>
            </a:r>
          </a:p>
          <a:p>
            <a:pPr marL="0" indent="0">
              <a:lnSpc>
                <a:spcPct val="150000"/>
              </a:lnSpc>
              <a:buNone/>
            </a:pPr>
            <a:r>
              <a:rPr lang="en-US" sz="3000" b="1" dirty="0">
                <a:latin typeface="Calibri" panose="020F0502020204030204" pitchFamily="34" charset="0"/>
                <a:cs typeface="Calibri" panose="020F0502020204030204" pitchFamily="34" charset="0"/>
              </a:rPr>
              <a:t>Can lipodystrophy be cured?</a:t>
            </a:r>
          </a:p>
          <a:p>
            <a:pPr lvl="1">
              <a:lnSpc>
                <a:spcPct val="150000"/>
              </a:lnSpc>
            </a:pPr>
            <a:r>
              <a:rPr lang="en-US" sz="3000" dirty="0">
                <a:latin typeface="Calibri" panose="020F0502020204030204" pitchFamily="34" charset="0"/>
                <a:cs typeface="Calibri" panose="020F0502020204030204" pitchFamily="34" charset="0"/>
              </a:rPr>
              <a:t>Surgery?</a:t>
            </a:r>
          </a:p>
          <a:p>
            <a:pPr lvl="1">
              <a:lnSpc>
                <a:spcPct val="150000"/>
              </a:lnSpc>
            </a:pPr>
            <a:r>
              <a:rPr lang="en-US" sz="3000" dirty="0">
                <a:latin typeface="Calibri" panose="020F0502020204030204" pitchFamily="34" charset="0"/>
                <a:cs typeface="Calibri" panose="020F0502020204030204" pitchFamily="34" charset="0"/>
              </a:rPr>
              <a:t>More research is needed</a:t>
            </a:r>
          </a:p>
          <a:p>
            <a:pPr lvl="1">
              <a:lnSpc>
                <a:spcPct val="150000"/>
              </a:lnSpc>
            </a:pPr>
            <a:r>
              <a:rPr lang="en-US" sz="3000" dirty="0">
                <a:latin typeface="Calibri" panose="020F0502020204030204" pitchFamily="34" charset="0"/>
                <a:cs typeface="Calibri" panose="020F0502020204030204" pitchFamily="34" charset="0"/>
              </a:rPr>
              <a:t>Tesamorelin (Egrifta)</a:t>
            </a:r>
          </a:p>
          <a:p>
            <a:endParaRPr lang="en-US" dirty="0"/>
          </a:p>
        </p:txBody>
      </p:sp>
      <p:pic>
        <p:nvPicPr>
          <p:cNvPr id="4" name="Picture 3">
            <a:extLst>
              <a:ext uri="{FF2B5EF4-FFF2-40B4-BE49-F238E27FC236}">
                <a16:creationId xmlns:a16="http://schemas.microsoft.com/office/drawing/2014/main" id="{30EA89D4-790A-4473-B65A-68906AA1F5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1208" y="6311900"/>
            <a:ext cx="925183" cy="457200"/>
          </a:xfrm>
          <a:prstGeom prst="rect">
            <a:avLst/>
          </a:prstGeom>
        </p:spPr>
      </p:pic>
      <p:pic>
        <p:nvPicPr>
          <p:cNvPr id="5" name="Picture 4">
            <a:extLst>
              <a:ext uri="{FF2B5EF4-FFF2-40B4-BE49-F238E27FC236}">
                <a16:creationId xmlns:a16="http://schemas.microsoft.com/office/drawing/2014/main" id="{433274D9-B34C-49C4-A36C-D83980FA6DF8}"/>
              </a:ext>
            </a:extLst>
          </p:cNvPr>
          <p:cNvPicPr>
            <a:picLocks noChangeAspect="1"/>
          </p:cNvPicPr>
          <p:nvPr/>
        </p:nvPicPr>
        <p:blipFill rotWithShape="1">
          <a:blip r:embed="rId3">
            <a:extLst>
              <a:ext uri="{28A0092B-C50C-407E-A947-70E740481C1C}">
                <a14:useLocalDpi xmlns:a14="http://schemas.microsoft.com/office/drawing/2010/main" val="0"/>
              </a:ext>
            </a:extLst>
          </a:blip>
          <a:srcRect l="752" r="60110" b="55845"/>
          <a:stretch/>
        </p:blipFill>
        <p:spPr>
          <a:xfrm>
            <a:off x="242967" y="6126163"/>
            <a:ext cx="904570" cy="574054"/>
          </a:xfrm>
          <a:prstGeom prst="rect">
            <a:avLst/>
          </a:prstGeom>
        </p:spPr>
      </p:pic>
    </p:spTree>
    <p:extLst>
      <p:ext uri="{BB962C8B-B14F-4D97-AF65-F5344CB8AC3E}">
        <p14:creationId xmlns:p14="http://schemas.microsoft.com/office/powerpoint/2010/main" val="252028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Calibri" panose="020F0502020204030204" pitchFamily="34" charset="0"/>
                <a:cs typeface="Calibri" panose="020F0502020204030204" pitchFamily="34" charset="0"/>
              </a:rPr>
              <a:t>Is facial Lipoatrophy Reversible?</a:t>
            </a:r>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81202" y="1417639"/>
            <a:ext cx="3276599" cy="4708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486400" y="1997840"/>
            <a:ext cx="3962400" cy="3139321"/>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Facial Lipoatrophy may improve after stopping d4T or AZT</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Improvement found in 23%, at mean duration of 45 months after stopping d4T, around early adolescence </a:t>
            </a:r>
          </a:p>
          <a:p>
            <a:endParaRPr lang="en-US" i="1" dirty="0">
              <a:latin typeface="Calibri" panose="020F0502020204030204" pitchFamily="34" charset="0"/>
              <a:cs typeface="Calibri" panose="020F0502020204030204" pitchFamily="34" charset="0"/>
            </a:endParaRPr>
          </a:p>
          <a:p>
            <a:endParaRPr lang="en-US" i="1" dirty="0">
              <a:latin typeface="Calibri" panose="020F0502020204030204" pitchFamily="34" charset="0"/>
              <a:cs typeface="Calibri" panose="020F0502020204030204" pitchFamily="34" charset="0"/>
            </a:endParaRPr>
          </a:p>
          <a:p>
            <a:r>
              <a:rPr lang="en-US" i="1" dirty="0">
                <a:latin typeface="Calibri" panose="020F0502020204030204" pitchFamily="34" charset="0"/>
                <a:cs typeface="Calibri" panose="020F0502020204030204" pitchFamily="34" charset="0"/>
              </a:rPr>
              <a:t>Sawawiboon N. International Journal of STD &amp; AIDS 2012; 23: 497–501 </a:t>
            </a:r>
            <a:endParaRPr lang="en-US" dirty="0">
              <a:latin typeface="Calibri" panose="020F0502020204030204" pitchFamily="34" charset="0"/>
              <a:cs typeface="Calibri" panose="020F0502020204030204" pitchFamily="34" charset="0"/>
            </a:endParaRPr>
          </a:p>
          <a:p>
            <a:endParaRPr lang="en-US" dirty="0"/>
          </a:p>
        </p:txBody>
      </p:sp>
      <p:pic>
        <p:nvPicPr>
          <p:cNvPr id="5" name="Picture 4">
            <a:extLst>
              <a:ext uri="{FF2B5EF4-FFF2-40B4-BE49-F238E27FC236}">
                <a16:creationId xmlns:a16="http://schemas.microsoft.com/office/drawing/2014/main" id="{1D18475C-684A-4ED4-AC83-E1422E6E3D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1208" y="6311900"/>
            <a:ext cx="925183" cy="457200"/>
          </a:xfrm>
          <a:prstGeom prst="rect">
            <a:avLst/>
          </a:prstGeom>
        </p:spPr>
      </p:pic>
      <p:pic>
        <p:nvPicPr>
          <p:cNvPr id="6" name="Picture 5">
            <a:extLst>
              <a:ext uri="{FF2B5EF4-FFF2-40B4-BE49-F238E27FC236}">
                <a16:creationId xmlns:a16="http://schemas.microsoft.com/office/drawing/2014/main" id="{ED28A00E-56D7-4281-A95A-FA010183EA56}"/>
              </a:ext>
            </a:extLst>
          </p:cNvPr>
          <p:cNvPicPr>
            <a:picLocks noChangeAspect="1"/>
          </p:cNvPicPr>
          <p:nvPr/>
        </p:nvPicPr>
        <p:blipFill rotWithShape="1">
          <a:blip r:embed="rId4">
            <a:extLst>
              <a:ext uri="{28A0092B-C50C-407E-A947-70E740481C1C}">
                <a14:useLocalDpi xmlns:a14="http://schemas.microsoft.com/office/drawing/2010/main" val="0"/>
              </a:ext>
            </a:extLst>
          </a:blip>
          <a:srcRect l="752" r="60110" b="55845"/>
          <a:stretch/>
        </p:blipFill>
        <p:spPr>
          <a:xfrm>
            <a:off x="242967" y="6126163"/>
            <a:ext cx="904570" cy="574054"/>
          </a:xfrm>
          <a:prstGeom prst="rect">
            <a:avLst/>
          </a:prstGeom>
        </p:spPr>
      </p:pic>
    </p:spTree>
    <p:extLst>
      <p:ext uri="{BB962C8B-B14F-4D97-AF65-F5344CB8AC3E}">
        <p14:creationId xmlns:p14="http://schemas.microsoft.com/office/powerpoint/2010/main" val="2598203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Take home message</a:t>
            </a:r>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44500" y="1549400"/>
            <a:ext cx="11264900" cy="210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500" y="3657600"/>
            <a:ext cx="11264900" cy="307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extLst>
              <a:ext uri="{FF2B5EF4-FFF2-40B4-BE49-F238E27FC236}">
                <a16:creationId xmlns:a16="http://schemas.microsoft.com/office/drawing/2014/main" id="{FCA01882-B60B-403D-B57E-0DC0F9F275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91208" y="6311900"/>
            <a:ext cx="925183" cy="457200"/>
          </a:xfrm>
          <a:prstGeom prst="rect">
            <a:avLst/>
          </a:prstGeom>
        </p:spPr>
      </p:pic>
      <p:pic>
        <p:nvPicPr>
          <p:cNvPr id="6" name="Picture 5">
            <a:extLst>
              <a:ext uri="{FF2B5EF4-FFF2-40B4-BE49-F238E27FC236}">
                <a16:creationId xmlns:a16="http://schemas.microsoft.com/office/drawing/2014/main" id="{DADE1A64-2097-4D86-9FA6-BD8721C76C65}"/>
              </a:ext>
            </a:extLst>
          </p:cNvPr>
          <p:cNvPicPr>
            <a:picLocks noChangeAspect="1"/>
          </p:cNvPicPr>
          <p:nvPr/>
        </p:nvPicPr>
        <p:blipFill rotWithShape="1">
          <a:blip r:embed="rId5">
            <a:extLst>
              <a:ext uri="{28A0092B-C50C-407E-A947-70E740481C1C}">
                <a14:useLocalDpi xmlns:a14="http://schemas.microsoft.com/office/drawing/2010/main" val="0"/>
              </a:ext>
            </a:extLst>
          </a:blip>
          <a:srcRect l="752" r="60110" b="55845"/>
          <a:stretch/>
        </p:blipFill>
        <p:spPr>
          <a:xfrm>
            <a:off x="0" y="6126162"/>
            <a:ext cx="482601" cy="731837"/>
          </a:xfrm>
          <a:prstGeom prst="rect">
            <a:avLst/>
          </a:prstGeom>
        </p:spPr>
      </p:pic>
    </p:spTree>
    <p:extLst>
      <p:ext uri="{BB962C8B-B14F-4D97-AF65-F5344CB8AC3E}">
        <p14:creationId xmlns:p14="http://schemas.microsoft.com/office/powerpoint/2010/main" val="3822283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8ADD0-D7A1-4825-9E7B-AB1BAF9B6564}"/>
              </a:ext>
            </a:extLst>
          </p:cNvPr>
          <p:cNvSpPr>
            <a:spLocks noGrp="1"/>
          </p:cNvSpPr>
          <p:nvPr>
            <p:ph type="title"/>
          </p:nvPr>
        </p:nvSpPr>
        <p:spPr/>
        <p:txBody>
          <a:bodyPr/>
          <a:lstStyle/>
          <a:p>
            <a:r>
              <a:rPr lang="en-US" dirty="0"/>
              <a:t>Managing cardiovascular risk</a:t>
            </a:r>
            <a:br>
              <a:rPr lang="en-US" dirty="0"/>
            </a:br>
            <a:endParaRPr lang="en-US" dirty="0"/>
          </a:p>
        </p:txBody>
      </p:sp>
      <p:sp>
        <p:nvSpPr>
          <p:cNvPr id="3" name="Content Placeholder 2">
            <a:extLst>
              <a:ext uri="{FF2B5EF4-FFF2-40B4-BE49-F238E27FC236}">
                <a16:creationId xmlns:a16="http://schemas.microsoft.com/office/drawing/2014/main" id="{234BE15F-F91A-410A-B455-5DEF7989E0BF}"/>
              </a:ext>
            </a:extLst>
          </p:cNvPr>
          <p:cNvSpPr>
            <a:spLocks noGrp="1"/>
          </p:cNvSpPr>
          <p:nvPr>
            <p:ph idx="1"/>
          </p:nvPr>
        </p:nvSpPr>
        <p:spPr/>
        <p:txBody>
          <a:bodyPr>
            <a:normAutofit/>
          </a:bodyPr>
          <a:lstStyle/>
          <a:p>
            <a:r>
              <a:rPr lang="en-GB" dirty="0"/>
              <a:t>Exposure to certain protease inhibitors and abacavir have been associated with cardiovascular events, but these data are controversial</a:t>
            </a:r>
          </a:p>
          <a:p>
            <a:r>
              <a:rPr lang="en-GB" dirty="0"/>
              <a:t>Current data also indicate that cardiovascular events in HIV-infected patients are closely associated with traditional cardiovascular risk factors.</a:t>
            </a:r>
          </a:p>
          <a:p>
            <a:r>
              <a:rPr lang="en-GB" dirty="0"/>
              <a:t>Smoking cessation also leads to a reduction in cardiovascular events </a:t>
            </a:r>
          </a:p>
          <a:p>
            <a:r>
              <a:rPr lang="en-GB" dirty="0"/>
              <a:t>Hypertension is another modifiable cardiovascular risk factor </a:t>
            </a:r>
          </a:p>
          <a:p>
            <a:pPr marL="0" indent="0">
              <a:buNone/>
            </a:pPr>
            <a:endParaRPr lang="en-GB" dirty="0"/>
          </a:p>
          <a:p>
            <a:pPr marL="0" indent="0">
              <a:buNone/>
            </a:pPr>
            <a:endParaRPr lang="en-US" dirty="0"/>
          </a:p>
        </p:txBody>
      </p:sp>
      <p:pic>
        <p:nvPicPr>
          <p:cNvPr id="4" name="Picture 3">
            <a:extLst>
              <a:ext uri="{FF2B5EF4-FFF2-40B4-BE49-F238E27FC236}">
                <a16:creationId xmlns:a16="http://schemas.microsoft.com/office/drawing/2014/main" id="{8B6EEC1D-CB5A-479A-BCBE-019F613810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1208" y="6311900"/>
            <a:ext cx="925183" cy="457200"/>
          </a:xfrm>
          <a:prstGeom prst="rect">
            <a:avLst/>
          </a:prstGeom>
        </p:spPr>
      </p:pic>
      <p:pic>
        <p:nvPicPr>
          <p:cNvPr id="5" name="Picture 4">
            <a:extLst>
              <a:ext uri="{FF2B5EF4-FFF2-40B4-BE49-F238E27FC236}">
                <a16:creationId xmlns:a16="http://schemas.microsoft.com/office/drawing/2014/main" id="{6CF38A78-AB12-464E-B766-7FC46E2F606D}"/>
              </a:ext>
            </a:extLst>
          </p:cNvPr>
          <p:cNvPicPr>
            <a:picLocks noChangeAspect="1"/>
          </p:cNvPicPr>
          <p:nvPr/>
        </p:nvPicPr>
        <p:blipFill rotWithShape="1">
          <a:blip r:embed="rId3">
            <a:extLst>
              <a:ext uri="{28A0092B-C50C-407E-A947-70E740481C1C}">
                <a14:useLocalDpi xmlns:a14="http://schemas.microsoft.com/office/drawing/2010/main" val="0"/>
              </a:ext>
            </a:extLst>
          </a:blip>
          <a:srcRect l="752" r="60110" b="55845"/>
          <a:stretch/>
        </p:blipFill>
        <p:spPr>
          <a:xfrm>
            <a:off x="242967" y="6126163"/>
            <a:ext cx="904570" cy="574054"/>
          </a:xfrm>
          <a:prstGeom prst="rect">
            <a:avLst/>
          </a:prstGeom>
        </p:spPr>
      </p:pic>
    </p:spTree>
    <p:extLst>
      <p:ext uri="{BB962C8B-B14F-4D97-AF65-F5344CB8AC3E}">
        <p14:creationId xmlns:p14="http://schemas.microsoft.com/office/powerpoint/2010/main" val="458695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301C8-5975-4409-AB18-684F43FD1515}"/>
              </a:ext>
            </a:extLst>
          </p:cNvPr>
          <p:cNvSpPr>
            <a:spLocks noGrp="1"/>
          </p:cNvSpPr>
          <p:nvPr>
            <p:ph type="title"/>
          </p:nvPr>
        </p:nvSpPr>
        <p:spPr/>
        <p:txBody>
          <a:bodyPr/>
          <a:lstStyle/>
          <a:p>
            <a:r>
              <a:rPr lang="en-US" dirty="0"/>
              <a:t>Prevention Methods</a:t>
            </a:r>
          </a:p>
        </p:txBody>
      </p:sp>
      <p:sp>
        <p:nvSpPr>
          <p:cNvPr id="3" name="Content Placeholder 2">
            <a:extLst>
              <a:ext uri="{FF2B5EF4-FFF2-40B4-BE49-F238E27FC236}">
                <a16:creationId xmlns:a16="http://schemas.microsoft.com/office/drawing/2014/main" id="{4DBCFE93-C42E-4161-8AEF-48FC7B772842}"/>
              </a:ext>
            </a:extLst>
          </p:cNvPr>
          <p:cNvSpPr>
            <a:spLocks noGrp="1"/>
          </p:cNvSpPr>
          <p:nvPr>
            <p:ph idx="1"/>
          </p:nvPr>
        </p:nvSpPr>
        <p:spPr/>
        <p:txBody>
          <a:bodyPr>
            <a:normAutofit fontScale="92500" lnSpcReduction="20000"/>
          </a:bodyPr>
          <a:lstStyle/>
          <a:p>
            <a:r>
              <a:rPr lang="en-GB" dirty="0"/>
              <a:t>Test and Treat Model (↓Effect of HIV role)</a:t>
            </a:r>
          </a:p>
          <a:p>
            <a:pPr lvl="1"/>
            <a:r>
              <a:rPr lang="en-GB" dirty="0"/>
              <a:t>New molecules CCR5 Inhibitors (Maraviroc) and ISTIs (DTG)</a:t>
            </a:r>
          </a:p>
          <a:p>
            <a:pPr lvl="1"/>
            <a:r>
              <a:rPr lang="en-GB" dirty="0"/>
              <a:t>Avoid NRTIs (Thymidine Analogues)</a:t>
            </a:r>
          </a:p>
          <a:p>
            <a:r>
              <a:rPr lang="en-GB" dirty="0"/>
              <a:t>Routine Hx taking, Physical Examination and Individualized Blood test</a:t>
            </a:r>
          </a:p>
          <a:p>
            <a:pPr lvl="1"/>
            <a:r>
              <a:rPr lang="en-GB" dirty="0"/>
              <a:t>Every clinical visit, educated on risk reduction for CVD (page 51)</a:t>
            </a:r>
          </a:p>
          <a:p>
            <a:pPr lvl="2"/>
            <a:r>
              <a:rPr lang="en-GB" dirty="0"/>
              <a:t>WT, BMI calculation or Waist /Hip ratio</a:t>
            </a:r>
          </a:p>
          <a:p>
            <a:pPr lvl="2"/>
            <a:r>
              <a:rPr lang="en-GB" dirty="0"/>
              <a:t>Blood pressure assessment </a:t>
            </a:r>
          </a:p>
          <a:p>
            <a:pPr lvl="2"/>
            <a:r>
              <a:rPr lang="en-GB" dirty="0"/>
              <a:t>RBG every 6 months for pts with CVD</a:t>
            </a:r>
          </a:p>
          <a:p>
            <a:pPr lvl="2"/>
            <a:r>
              <a:rPr lang="en-GB" dirty="0"/>
              <a:t>Random blood cholesterol once a year for all patients on ART</a:t>
            </a:r>
          </a:p>
          <a:p>
            <a:pPr lvl="3"/>
            <a:r>
              <a:rPr lang="en-GB" dirty="0"/>
              <a:t>Fasting lipogram for at risk patients (HTN, DM &amp; Familial dyslipidaemia)</a:t>
            </a:r>
          </a:p>
          <a:p>
            <a:pPr marL="1371600" lvl="3" indent="0">
              <a:buNone/>
            </a:pPr>
            <a:endParaRPr lang="en-GB" dirty="0"/>
          </a:p>
          <a:p>
            <a:r>
              <a:rPr lang="en-GB" dirty="0"/>
              <a:t>Adaptation of Integrated care </a:t>
            </a:r>
          </a:p>
          <a:p>
            <a:pPr lvl="1"/>
            <a:r>
              <a:rPr lang="en-GB" dirty="0"/>
              <a:t>One stop shop Clinic and consultation (Shanamtango Clinic)</a:t>
            </a:r>
          </a:p>
          <a:p>
            <a:r>
              <a:rPr lang="en-GB" dirty="0"/>
              <a:t>Clinical Mentor Consultation or HIV Care Physician</a:t>
            </a:r>
          </a:p>
          <a:p>
            <a:pPr marL="0" indent="0">
              <a:buNone/>
            </a:pPr>
            <a:endParaRPr lang="en-GB" dirty="0"/>
          </a:p>
        </p:txBody>
      </p:sp>
      <p:pic>
        <p:nvPicPr>
          <p:cNvPr id="4" name="Picture 3">
            <a:extLst>
              <a:ext uri="{FF2B5EF4-FFF2-40B4-BE49-F238E27FC236}">
                <a16:creationId xmlns:a16="http://schemas.microsoft.com/office/drawing/2014/main" id="{25474C3F-0EDF-4FEF-A5FB-78D9DF6A9A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1208" y="6311900"/>
            <a:ext cx="925183" cy="457200"/>
          </a:xfrm>
          <a:prstGeom prst="rect">
            <a:avLst/>
          </a:prstGeom>
        </p:spPr>
      </p:pic>
      <p:pic>
        <p:nvPicPr>
          <p:cNvPr id="5" name="Picture 4">
            <a:extLst>
              <a:ext uri="{FF2B5EF4-FFF2-40B4-BE49-F238E27FC236}">
                <a16:creationId xmlns:a16="http://schemas.microsoft.com/office/drawing/2014/main" id="{1E97841B-DBFA-407C-89B6-8507E22132EC}"/>
              </a:ext>
            </a:extLst>
          </p:cNvPr>
          <p:cNvPicPr>
            <a:picLocks noChangeAspect="1"/>
          </p:cNvPicPr>
          <p:nvPr/>
        </p:nvPicPr>
        <p:blipFill rotWithShape="1">
          <a:blip r:embed="rId3">
            <a:extLst>
              <a:ext uri="{28A0092B-C50C-407E-A947-70E740481C1C}">
                <a14:useLocalDpi xmlns:a14="http://schemas.microsoft.com/office/drawing/2010/main" val="0"/>
              </a:ext>
            </a:extLst>
          </a:blip>
          <a:srcRect l="752" r="60110" b="55845"/>
          <a:stretch/>
        </p:blipFill>
        <p:spPr>
          <a:xfrm>
            <a:off x="242967" y="6126163"/>
            <a:ext cx="904570" cy="574054"/>
          </a:xfrm>
          <a:prstGeom prst="rect">
            <a:avLst/>
          </a:prstGeom>
        </p:spPr>
      </p:pic>
    </p:spTree>
    <p:extLst>
      <p:ext uri="{BB962C8B-B14F-4D97-AF65-F5344CB8AC3E}">
        <p14:creationId xmlns:p14="http://schemas.microsoft.com/office/powerpoint/2010/main" val="3940073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43F43C-3990-44FB-BBC9-E70CF074F6B4}"/>
              </a:ext>
            </a:extLst>
          </p:cNvPr>
          <p:cNvPicPr>
            <a:picLocks noChangeAspect="1"/>
          </p:cNvPicPr>
          <p:nvPr/>
        </p:nvPicPr>
        <p:blipFill>
          <a:blip r:embed="rId2"/>
          <a:stretch>
            <a:fillRect/>
          </a:stretch>
        </p:blipFill>
        <p:spPr>
          <a:xfrm>
            <a:off x="172278" y="971550"/>
            <a:ext cx="10495722" cy="5886449"/>
          </a:xfrm>
          <a:prstGeom prst="rect">
            <a:avLst/>
          </a:prstGeom>
        </p:spPr>
      </p:pic>
      <p:sp>
        <p:nvSpPr>
          <p:cNvPr id="7" name="Rectangle 6">
            <a:extLst>
              <a:ext uri="{FF2B5EF4-FFF2-40B4-BE49-F238E27FC236}">
                <a16:creationId xmlns:a16="http://schemas.microsoft.com/office/drawing/2014/main" id="{00043C36-2F32-4889-836D-7E93A0316022}"/>
              </a:ext>
            </a:extLst>
          </p:cNvPr>
          <p:cNvSpPr/>
          <p:nvPr/>
        </p:nvSpPr>
        <p:spPr>
          <a:xfrm>
            <a:off x="172278" y="344557"/>
            <a:ext cx="10495722" cy="626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One-Stop shop Consultation ? Paradigm shift in Holistic Care</a:t>
            </a:r>
          </a:p>
        </p:txBody>
      </p:sp>
    </p:spTree>
    <p:extLst>
      <p:ext uri="{BB962C8B-B14F-4D97-AF65-F5344CB8AC3E}">
        <p14:creationId xmlns:p14="http://schemas.microsoft.com/office/powerpoint/2010/main" val="836389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52C7A5-9209-4431-A566-858441FA26F4}"/>
              </a:ext>
            </a:extLst>
          </p:cNvPr>
          <p:cNvSpPr>
            <a:spLocks noGrp="1"/>
          </p:cNvSpPr>
          <p:nvPr>
            <p:ph type="title"/>
          </p:nvPr>
        </p:nvSpPr>
        <p:spPr/>
        <p:txBody>
          <a:bodyPr/>
          <a:lstStyle/>
          <a:p>
            <a:r>
              <a:rPr lang="en-GB" b="1" dirty="0"/>
              <a:t>Key Points</a:t>
            </a:r>
            <a:endParaRPr lang="en-US" b="1" dirty="0"/>
          </a:p>
        </p:txBody>
      </p:sp>
      <p:sp>
        <p:nvSpPr>
          <p:cNvPr id="6" name="Content Placeholder 5">
            <a:extLst>
              <a:ext uri="{FF2B5EF4-FFF2-40B4-BE49-F238E27FC236}">
                <a16:creationId xmlns:a16="http://schemas.microsoft.com/office/drawing/2014/main" id="{FBCC56C9-DE15-4781-89CF-2BECAC1A0DD0}"/>
              </a:ext>
            </a:extLst>
          </p:cNvPr>
          <p:cNvSpPr>
            <a:spLocks noGrp="1"/>
          </p:cNvSpPr>
          <p:nvPr>
            <p:ph idx="1"/>
          </p:nvPr>
        </p:nvSpPr>
        <p:spPr/>
        <p:txBody>
          <a:bodyPr>
            <a:normAutofit lnSpcReduction="10000"/>
          </a:bodyPr>
          <a:lstStyle/>
          <a:p>
            <a:r>
              <a:rPr lang="en-GB" dirty="0"/>
              <a:t>Lipoatrophy, central lipohypertrophy, dyslipidaemias and insulin resistance are common among HIV-infected individuals and probably contribute to these patients’ increased risk of CVD and DM</a:t>
            </a:r>
          </a:p>
          <a:p>
            <a:r>
              <a:rPr lang="en-GB" dirty="0"/>
              <a:t>The cause of these disorders is multifactorial and includes the effects of chronic HIV infection, direct and indirect toxicity of ART</a:t>
            </a:r>
          </a:p>
          <a:p>
            <a:r>
              <a:rPr lang="en-GB" dirty="0"/>
              <a:t>ART switching to safer regimens is the recommended Intervention</a:t>
            </a:r>
          </a:p>
          <a:p>
            <a:r>
              <a:rPr lang="en-GB" dirty="0"/>
              <a:t>Aggressive screening and treatment of modifiable HIV and  cardiovascular risk factors is warranted</a:t>
            </a:r>
          </a:p>
          <a:p>
            <a:r>
              <a:rPr lang="en-GB" dirty="0"/>
              <a:t>??Integrated  ART and PHC , a one stop shop consultation as a new model of holistic care in Namibia</a:t>
            </a:r>
          </a:p>
          <a:p>
            <a:endParaRPr lang="en-US" dirty="0"/>
          </a:p>
        </p:txBody>
      </p:sp>
      <p:pic>
        <p:nvPicPr>
          <p:cNvPr id="4" name="Picture 3">
            <a:extLst>
              <a:ext uri="{FF2B5EF4-FFF2-40B4-BE49-F238E27FC236}">
                <a16:creationId xmlns:a16="http://schemas.microsoft.com/office/drawing/2014/main" id="{4CB14FD4-6DE8-4CE7-ABDA-1CDB4F8FB3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1208" y="6311900"/>
            <a:ext cx="925183" cy="457200"/>
          </a:xfrm>
          <a:prstGeom prst="rect">
            <a:avLst/>
          </a:prstGeom>
        </p:spPr>
      </p:pic>
      <p:pic>
        <p:nvPicPr>
          <p:cNvPr id="7" name="Picture 6">
            <a:extLst>
              <a:ext uri="{FF2B5EF4-FFF2-40B4-BE49-F238E27FC236}">
                <a16:creationId xmlns:a16="http://schemas.microsoft.com/office/drawing/2014/main" id="{78B6D277-F5AF-44EB-9F66-397C5B1A8E12}"/>
              </a:ext>
            </a:extLst>
          </p:cNvPr>
          <p:cNvPicPr>
            <a:picLocks noChangeAspect="1"/>
          </p:cNvPicPr>
          <p:nvPr/>
        </p:nvPicPr>
        <p:blipFill rotWithShape="1">
          <a:blip r:embed="rId3">
            <a:extLst>
              <a:ext uri="{28A0092B-C50C-407E-A947-70E740481C1C}">
                <a14:useLocalDpi xmlns:a14="http://schemas.microsoft.com/office/drawing/2010/main" val="0"/>
              </a:ext>
            </a:extLst>
          </a:blip>
          <a:srcRect l="752" r="60110" b="55845"/>
          <a:stretch/>
        </p:blipFill>
        <p:spPr>
          <a:xfrm>
            <a:off x="242967" y="6126163"/>
            <a:ext cx="904570" cy="574054"/>
          </a:xfrm>
          <a:prstGeom prst="rect">
            <a:avLst/>
          </a:prstGeom>
        </p:spPr>
      </p:pic>
    </p:spTree>
    <p:extLst>
      <p:ext uri="{BB962C8B-B14F-4D97-AF65-F5344CB8AC3E}">
        <p14:creationId xmlns:p14="http://schemas.microsoft.com/office/powerpoint/2010/main" val="2362152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83E80-32F2-4F82-8E70-FD27E6139ACA}"/>
              </a:ext>
            </a:extLst>
          </p:cNvPr>
          <p:cNvSpPr>
            <a:spLocks noGrp="1"/>
          </p:cNvSpPr>
          <p:nvPr>
            <p:ph type="title"/>
          </p:nvPr>
        </p:nvSpPr>
        <p:spPr/>
        <p:txBody>
          <a:bodyPr/>
          <a:lstStyle/>
          <a:p>
            <a:r>
              <a:rPr lang="en-US" dirty="0"/>
              <a:t>Reference</a:t>
            </a:r>
          </a:p>
        </p:txBody>
      </p:sp>
      <p:sp>
        <p:nvSpPr>
          <p:cNvPr id="3" name="Content Placeholder 2">
            <a:extLst>
              <a:ext uri="{FF2B5EF4-FFF2-40B4-BE49-F238E27FC236}">
                <a16:creationId xmlns:a16="http://schemas.microsoft.com/office/drawing/2014/main" id="{E8DD2A13-C164-4CAC-B4ED-39F9D6524E45}"/>
              </a:ext>
            </a:extLst>
          </p:cNvPr>
          <p:cNvSpPr>
            <a:spLocks noGrp="1"/>
          </p:cNvSpPr>
          <p:nvPr>
            <p:ph idx="1"/>
          </p:nvPr>
        </p:nvSpPr>
        <p:spPr/>
        <p:txBody>
          <a:bodyPr>
            <a:normAutofit fontScale="85000" lnSpcReduction="20000"/>
          </a:bodyPr>
          <a:lstStyle/>
          <a:p>
            <a:pPr marL="514350" indent="-514350">
              <a:buFont typeface="Arial" panose="020B0604020202020204" pitchFamily="34" charset="0"/>
              <a:buAutoNum type="arabicPeriod"/>
            </a:pPr>
            <a:r>
              <a:rPr lang="en-US" dirty="0">
                <a:hlinkClick r:id="rId2"/>
              </a:rPr>
              <a:t>http://echo.unm.edu/initiatives/namibia-hiv/</a:t>
            </a:r>
            <a:endParaRPr lang="en-US" dirty="0"/>
          </a:p>
          <a:p>
            <a:pPr marL="514350" indent="-514350">
              <a:buAutoNum type="arabicPeriod"/>
            </a:pPr>
            <a:r>
              <a:rPr lang="en-US" dirty="0"/>
              <a:t>Hoffmann C, Rockstroh J. The natural course of HIV infection. In: HIV  BOOK 2015/16. Rob C. (ed). Medizin Fokus Verlag, Hamburg, pp. 7-10, 2015.  </a:t>
            </a:r>
          </a:p>
          <a:p>
            <a:pPr marL="514350" indent="-514350">
              <a:buAutoNum type="arabicPeriod"/>
            </a:pPr>
            <a:r>
              <a:rPr lang="en-US" dirty="0"/>
              <a:t> Rockstroh J, Guaraldi G, Deray G. HIV and the body: a review of multidisciplinary management. HIV Med 11(Suppl 2): 1-8, 2010. </a:t>
            </a:r>
          </a:p>
          <a:p>
            <a:pPr marL="514350" indent="-514350">
              <a:buAutoNum type="arabicPeriod"/>
            </a:pPr>
            <a:r>
              <a:rPr lang="en-US" dirty="0"/>
              <a:t>Hemkens LG, Bucher HC. HIV infection and cardiovascular disease. Eur Heart J 35: 1373-1381, 2014. </a:t>
            </a:r>
          </a:p>
          <a:p>
            <a:pPr marL="514350" indent="-514350">
              <a:buAutoNum type="arabicPeriod"/>
            </a:pPr>
            <a:r>
              <a:rPr lang="en-US" dirty="0"/>
              <a:t>Stanley TL, Grinspoon SK. Body composition and metabolic changes in HIV-Infected patients. J Infect Dis 205(Suppl 3): S383-S390, 2012. </a:t>
            </a:r>
          </a:p>
          <a:p>
            <a:pPr marL="514350" indent="-514350">
              <a:buAutoNum type="arabicPeriod"/>
            </a:pPr>
            <a:r>
              <a:rPr lang="en-US" dirty="0"/>
              <a:t> Mehta SH, Moore RD, Thomas DL, Chaisson RE, Sulkowski MS. The effect of HAART and HCV infection on the development of hyperglycemia among </a:t>
            </a:r>
          </a:p>
          <a:p>
            <a:pPr marL="514350" indent="-514350">
              <a:buAutoNum type="arabicPeriod"/>
            </a:pPr>
            <a:r>
              <a:rPr lang="en-US" dirty="0"/>
              <a:t>Namibia ART 5</a:t>
            </a:r>
            <a:r>
              <a:rPr lang="en-US" baseline="30000" dirty="0"/>
              <a:t>th</a:t>
            </a:r>
            <a:r>
              <a:rPr lang="en-US" dirty="0"/>
              <a:t> Guidelines (2016)</a:t>
            </a:r>
          </a:p>
          <a:p>
            <a:pPr marL="971550" lvl="1" indent="-514350">
              <a:buAutoNum type="arabicPeriod"/>
            </a:pPr>
            <a:r>
              <a:rPr lang="en-US" dirty="0"/>
              <a:t>https://aidsfree.usaid.gov/sites/default/files/na_national_guidelines_art.pdf</a:t>
            </a:r>
          </a:p>
          <a:p>
            <a:endParaRPr lang="en-US" dirty="0"/>
          </a:p>
        </p:txBody>
      </p:sp>
      <p:pic>
        <p:nvPicPr>
          <p:cNvPr id="4" name="Picture 3">
            <a:extLst>
              <a:ext uri="{FF2B5EF4-FFF2-40B4-BE49-F238E27FC236}">
                <a16:creationId xmlns:a16="http://schemas.microsoft.com/office/drawing/2014/main" id="{EC7C79F3-132D-492C-8FF8-C76CCAC675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1208" y="6311900"/>
            <a:ext cx="925183" cy="457200"/>
          </a:xfrm>
          <a:prstGeom prst="rect">
            <a:avLst/>
          </a:prstGeom>
        </p:spPr>
      </p:pic>
      <p:pic>
        <p:nvPicPr>
          <p:cNvPr id="5" name="Picture 4">
            <a:extLst>
              <a:ext uri="{FF2B5EF4-FFF2-40B4-BE49-F238E27FC236}">
                <a16:creationId xmlns:a16="http://schemas.microsoft.com/office/drawing/2014/main" id="{FD935044-D58B-4741-A0B4-2AF82EFAC2BE}"/>
              </a:ext>
            </a:extLst>
          </p:cNvPr>
          <p:cNvPicPr>
            <a:picLocks noChangeAspect="1"/>
          </p:cNvPicPr>
          <p:nvPr/>
        </p:nvPicPr>
        <p:blipFill rotWithShape="1">
          <a:blip r:embed="rId4">
            <a:extLst>
              <a:ext uri="{28A0092B-C50C-407E-A947-70E740481C1C}">
                <a14:useLocalDpi xmlns:a14="http://schemas.microsoft.com/office/drawing/2010/main" val="0"/>
              </a:ext>
            </a:extLst>
          </a:blip>
          <a:srcRect l="752" r="60110" b="55845"/>
          <a:stretch/>
        </p:blipFill>
        <p:spPr>
          <a:xfrm>
            <a:off x="242967" y="6126163"/>
            <a:ext cx="904570" cy="574054"/>
          </a:xfrm>
          <a:prstGeom prst="rect">
            <a:avLst/>
          </a:prstGeom>
        </p:spPr>
      </p:pic>
    </p:spTree>
    <p:extLst>
      <p:ext uri="{BB962C8B-B14F-4D97-AF65-F5344CB8AC3E}">
        <p14:creationId xmlns:p14="http://schemas.microsoft.com/office/powerpoint/2010/main" val="2505485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E95D989-81FA-4BAD-9AD5-E46CEDA91B3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156189E5-8A3E-4CFD-B71B-CCD0F8495E5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65C4328-0376-4DA9-81BD-3E6B9369CF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1208" y="6311900"/>
            <a:ext cx="925183" cy="457200"/>
          </a:xfrm>
          <a:prstGeom prst="rect">
            <a:avLst/>
          </a:prstGeom>
        </p:spPr>
      </p:pic>
      <p:pic>
        <p:nvPicPr>
          <p:cNvPr id="5" name="Picture 4">
            <a:extLst>
              <a:ext uri="{FF2B5EF4-FFF2-40B4-BE49-F238E27FC236}">
                <a16:creationId xmlns:a16="http://schemas.microsoft.com/office/drawing/2014/main" id="{869A353B-EFB9-4BCC-844F-BE99E1EC2415}"/>
              </a:ext>
            </a:extLst>
          </p:cNvPr>
          <p:cNvPicPr>
            <a:picLocks noChangeAspect="1"/>
          </p:cNvPicPr>
          <p:nvPr/>
        </p:nvPicPr>
        <p:blipFill rotWithShape="1">
          <a:blip r:embed="rId3">
            <a:extLst>
              <a:ext uri="{28A0092B-C50C-407E-A947-70E740481C1C}">
                <a14:useLocalDpi xmlns:a14="http://schemas.microsoft.com/office/drawing/2010/main" val="0"/>
              </a:ext>
            </a:extLst>
          </a:blip>
          <a:srcRect l="752" r="60110" b="55845"/>
          <a:stretch/>
        </p:blipFill>
        <p:spPr>
          <a:xfrm>
            <a:off x="242967" y="6126163"/>
            <a:ext cx="904570" cy="574054"/>
          </a:xfrm>
          <a:prstGeom prst="rect">
            <a:avLst/>
          </a:prstGeom>
        </p:spPr>
      </p:pic>
      <p:sp>
        <p:nvSpPr>
          <p:cNvPr id="2" name="Title 1">
            <a:extLst>
              <a:ext uri="{FF2B5EF4-FFF2-40B4-BE49-F238E27FC236}">
                <a16:creationId xmlns:a16="http://schemas.microsoft.com/office/drawing/2014/main" id="{CDA2C3BD-E5F8-4EB6-999D-F42E49FCEB5F}"/>
              </a:ext>
            </a:extLst>
          </p:cNvPr>
          <p:cNvSpPr>
            <a:spLocks noGrp="1"/>
          </p:cNvSpPr>
          <p:nvPr>
            <p:ph type="title"/>
          </p:nvPr>
        </p:nvSpPr>
        <p:spPr>
          <a:xfrm>
            <a:off x="619052" y="666129"/>
            <a:ext cx="3335594" cy="5403370"/>
          </a:xfrm>
        </p:spPr>
        <p:txBody>
          <a:bodyPr>
            <a:normAutofit/>
          </a:bodyPr>
          <a:lstStyle/>
          <a:p>
            <a:r>
              <a:rPr lang="en-US" b="1" dirty="0">
                <a:solidFill>
                  <a:schemeClr val="bg1"/>
                </a:solidFill>
              </a:rPr>
              <a:t>Learning</a:t>
            </a:r>
            <a:br>
              <a:rPr lang="en-US" b="1" dirty="0">
                <a:solidFill>
                  <a:schemeClr val="bg1"/>
                </a:solidFill>
              </a:rPr>
            </a:br>
            <a:r>
              <a:rPr lang="en-US" b="1" dirty="0">
                <a:solidFill>
                  <a:schemeClr val="bg1"/>
                </a:solidFill>
              </a:rPr>
              <a:t>Objective</a:t>
            </a:r>
          </a:p>
        </p:txBody>
      </p:sp>
      <p:graphicFrame>
        <p:nvGraphicFramePr>
          <p:cNvPr id="7" name="Content Placeholder 2">
            <a:extLst>
              <a:ext uri="{FF2B5EF4-FFF2-40B4-BE49-F238E27FC236}">
                <a16:creationId xmlns:a16="http://schemas.microsoft.com/office/drawing/2014/main" id="{7338A99D-CFE0-423C-B158-AD7B636CA837}"/>
              </a:ext>
            </a:extLst>
          </p:cNvPr>
          <p:cNvGraphicFramePr>
            <a:graphicFrameLocks noGrp="1"/>
          </p:cNvGraphicFramePr>
          <p:nvPr>
            <p:ph idx="1"/>
            <p:extLst>
              <p:ext uri="{D42A27DB-BD31-4B8C-83A1-F6EECF244321}">
                <p14:modId xmlns:p14="http://schemas.microsoft.com/office/powerpoint/2010/main" val="426808212"/>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D16DDF7A-123E-4C3F-9B36-311E5EECE332}"/>
              </a:ext>
            </a:extLst>
          </p:cNvPr>
          <p:cNvSpPr txBox="1"/>
          <p:nvPr/>
        </p:nvSpPr>
        <p:spPr>
          <a:xfrm>
            <a:off x="4796366" y="6276831"/>
            <a:ext cx="5952768" cy="646331"/>
          </a:xfrm>
          <a:prstGeom prst="rect">
            <a:avLst/>
          </a:prstGeom>
          <a:noFill/>
        </p:spPr>
        <p:txBody>
          <a:bodyPr wrap="square" rtlCol="0">
            <a:spAutoFit/>
          </a:bodyPr>
          <a:lstStyle/>
          <a:p>
            <a:r>
              <a:rPr lang="en-US" dirty="0"/>
              <a:t>The speaker has no significant financial conflicts of interest to disclose.</a:t>
            </a:r>
          </a:p>
        </p:txBody>
      </p:sp>
    </p:spTree>
    <p:extLst>
      <p:ext uri="{BB962C8B-B14F-4D97-AF65-F5344CB8AC3E}">
        <p14:creationId xmlns:p14="http://schemas.microsoft.com/office/powerpoint/2010/main" val="1624532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1E657-FE06-4264-A56D-9E99038458A1}"/>
              </a:ext>
            </a:extLst>
          </p:cNvPr>
          <p:cNvSpPr>
            <a:spLocks noGrp="1"/>
          </p:cNvSpPr>
          <p:nvPr>
            <p:ph type="title"/>
          </p:nvPr>
        </p:nvSpPr>
        <p:spPr/>
        <p:txBody>
          <a:bodyPr/>
          <a:lstStyle/>
          <a:p>
            <a:r>
              <a:rPr lang="en-US" b="1" dirty="0"/>
              <a:t>Preamble (Case Study)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3B75B9D-A701-44E7-8622-F1C1B29EE71D}"/>
                  </a:ext>
                </a:extLst>
              </p:cNvPr>
              <p:cNvSpPr>
                <a:spLocks noGrp="1"/>
              </p:cNvSpPr>
              <p:nvPr>
                <p:ph sz="half" idx="1"/>
              </p:nvPr>
            </p:nvSpPr>
            <p:spPr/>
            <p:txBody>
              <a:bodyPr>
                <a:normAutofit fontScale="62500" lnSpcReduction="20000"/>
              </a:bodyPr>
              <a:lstStyle/>
              <a:p>
                <a:pPr>
                  <a:lnSpc>
                    <a:spcPct val="120000"/>
                  </a:lnSpc>
                </a:pPr>
                <a:r>
                  <a:rPr lang="en-US" b="1" dirty="0"/>
                  <a:t>A 54 years African old man on AZT/3TC/ABC/Lopinavir and Ritonavir</a:t>
                </a:r>
              </a:p>
              <a:p>
                <a:pPr>
                  <a:lnSpc>
                    <a:spcPct val="120000"/>
                  </a:lnSpc>
                </a:pPr>
                <a:r>
                  <a:rPr lang="en-US" b="1" dirty="0"/>
                  <a:t>On ART for &gt;10 years, previous regimen were D4T/3TC/NVP↔ AZT/3TC/NVP</a:t>
                </a:r>
              </a:p>
              <a:p>
                <a:pPr>
                  <a:lnSpc>
                    <a:spcPct val="120000"/>
                  </a:lnSpc>
                </a:pPr>
                <a:r>
                  <a:rPr lang="en-US" b="1" dirty="0"/>
                  <a:t>Latest VL &lt; 281.34 (Log value 2.45)</a:t>
                </a:r>
              </a:p>
              <a:p>
                <a:pPr>
                  <a:lnSpc>
                    <a:spcPct val="120000"/>
                  </a:lnSpc>
                </a:pPr>
                <a:r>
                  <a:rPr lang="en-US" b="1" dirty="0"/>
                  <a:t>Good Adherence (self report and pill count)</a:t>
                </a:r>
              </a:p>
              <a:p>
                <a:pPr>
                  <a:lnSpc>
                    <a:spcPct val="120000"/>
                  </a:lnSpc>
                </a:pPr>
                <a:r>
                  <a:rPr lang="en-US" b="1" dirty="0"/>
                  <a:t> Smoke 10 cigarettes a day for 16 years ( 8pack-year history)</a:t>
                </a:r>
              </a:p>
              <a:p>
                <a:pPr>
                  <a:lnSpc>
                    <a:spcPct val="120000"/>
                  </a:lnSpc>
                </a:pPr>
                <a:r>
                  <a:rPr lang="en-US" b="1" dirty="0"/>
                  <a:t>No Hx of substance Misuse and use condom throughout</a:t>
                </a:r>
              </a:p>
              <a:p>
                <a:pPr>
                  <a:lnSpc>
                    <a:spcPct val="120000"/>
                  </a:lnSpc>
                </a:pPr>
                <a:r>
                  <a:rPr lang="en-US" b="1" dirty="0"/>
                  <a:t>BMI is 35 kg/M</a:t>
                </a:r>
                <a:r>
                  <a:rPr lang="en-US" b="1" baseline="30000" dirty="0"/>
                  <a:t>2 + Lipodystrophy </a:t>
                </a:r>
                <a14:m>
                  <m:oMath xmlns:m="http://schemas.openxmlformats.org/officeDocument/2006/math">
                    <m:r>
                      <a:rPr lang="en-US" b="1" i="1" baseline="30000" smtClean="0">
                        <a:latin typeface="Cambria Math" panose="02040503050406030204" pitchFamily="18" charset="0"/>
                        <a:ea typeface="Cambria Math" panose="02040503050406030204" pitchFamily="18" charset="0"/>
                      </a:rPr>
                      <m:t>∆</m:t>
                    </m:r>
                  </m:oMath>
                </a14:m>
                <a:r>
                  <a:rPr lang="en-US" b="1" baseline="30000" dirty="0"/>
                  <a:t> Cheeks,extremities &amp; Abd↑</a:t>
                </a:r>
              </a:p>
              <a:p>
                <a:pPr>
                  <a:lnSpc>
                    <a:spcPct val="120000"/>
                  </a:lnSpc>
                </a:pPr>
                <a:r>
                  <a:rPr lang="en-US" b="1" dirty="0"/>
                  <a:t>BP 130/82mmHg (on treatment)</a:t>
                </a:r>
              </a:p>
              <a:p>
                <a:pPr>
                  <a:lnSpc>
                    <a:spcPct val="120000"/>
                  </a:lnSpc>
                </a:pPr>
                <a:endParaRPr lang="en-US" b="1" baseline="30000" dirty="0"/>
              </a:p>
              <a:p>
                <a:pPr>
                  <a:lnSpc>
                    <a:spcPct val="120000"/>
                  </a:lnSpc>
                </a:pPr>
                <a:endParaRPr lang="en-US" dirty="0"/>
              </a:p>
            </p:txBody>
          </p:sp>
        </mc:Choice>
        <mc:Fallback>
          <p:sp>
            <p:nvSpPr>
              <p:cNvPr id="3" name="Content Placeholder 2">
                <a:extLst>
                  <a:ext uri="{FF2B5EF4-FFF2-40B4-BE49-F238E27FC236}">
                    <a16:creationId xmlns:a16="http://schemas.microsoft.com/office/drawing/2014/main" id="{53B75B9D-A701-44E7-8622-F1C1B29EE71D}"/>
                  </a:ext>
                </a:extLst>
              </p:cNvPr>
              <p:cNvSpPr>
                <a:spLocks noGrp="1" noRot="1" noChangeAspect="1" noMove="1" noResize="1" noEditPoints="1" noAdjustHandles="1" noChangeArrowheads="1" noChangeShapeType="1" noTextEdit="1"/>
              </p:cNvSpPr>
              <p:nvPr>
                <p:ph sz="half" idx="1"/>
              </p:nvPr>
            </p:nvSpPr>
            <p:spPr>
              <a:blipFill>
                <a:blip r:embed="rId2"/>
                <a:stretch>
                  <a:fillRect l="-824" t="-700" b="-420"/>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E5A9C7D8-E2C5-408A-AF4A-11B5C4AC15F4}"/>
              </a:ext>
            </a:extLst>
          </p:cNvPr>
          <p:cNvSpPr>
            <a:spLocks noGrp="1"/>
          </p:cNvSpPr>
          <p:nvPr>
            <p:ph sz="half" idx="2"/>
          </p:nvPr>
        </p:nvSpPr>
        <p:spPr/>
        <p:txBody>
          <a:bodyPr>
            <a:normAutofit fontScale="62500" lnSpcReduction="20000"/>
          </a:bodyPr>
          <a:lstStyle/>
          <a:p>
            <a:pPr marL="0" indent="0">
              <a:lnSpc>
                <a:spcPct val="120000"/>
              </a:lnSpc>
              <a:buNone/>
            </a:pPr>
            <a:r>
              <a:rPr lang="en-US" b="1" dirty="0"/>
              <a:t>Results </a:t>
            </a:r>
          </a:p>
          <a:p>
            <a:pPr>
              <a:lnSpc>
                <a:spcPct val="120000"/>
              </a:lnSpc>
            </a:pPr>
            <a:r>
              <a:rPr lang="en-US" b="1" dirty="0"/>
              <a:t>HBA1C 7.8%</a:t>
            </a:r>
          </a:p>
          <a:p>
            <a:pPr>
              <a:lnSpc>
                <a:spcPct val="120000"/>
              </a:lnSpc>
            </a:pPr>
            <a:r>
              <a:rPr lang="en-US" b="1" dirty="0"/>
              <a:t>Total Cholesterol 6mmol (↑)</a:t>
            </a:r>
          </a:p>
          <a:p>
            <a:pPr>
              <a:lnSpc>
                <a:spcPct val="120000"/>
              </a:lnSpc>
            </a:pPr>
            <a:r>
              <a:rPr lang="en-US" b="1" dirty="0"/>
              <a:t>TG    7.8 mmol</a:t>
            </a:r>
          </a:p>
          <a:p>
            <a:pPr>
              <a:lnSpc>
                <a:spcPct val="120000"/>
              </a:lnSpc>
            </a:pPr>
            <a:r>
              <a:rPr lang="en-US" b="1" dirty="0"/>
              <a:t>HDL 0.8mmol(↓)</a:t>
            </a:r>
            <a:endParaRPr lang="en-US" dirty="0"/>
          </a:p>
          <a:p>
            <a:pPr marL="0" indent="0">
              <a:lnSpc>
                <a:spcPct val="120000"/>
              </a:lnSpc>
              <a:buNone/>
            </a:pPr>
            <a:r>
              <a:rPr lang="en-US" b="1" dirty="0"/>
              <a:t>Compared to HIV negative patients this patient`s risk of Coronary Heart Diseases (Heart Attack) is</a:t>
            </a:r>
          </a:p>
          <a:p>
            <a:pPr marL="514350" indent="-514350">
              <a:lnSpc>
                <a:spcPct val="120000"/>
              </a:lnSpc>
              <a:buAutoNum type="arabicPeriod"/>
            </a:pPr>
            <a:r>
              <a:rPr lang="en-US" b="1" dirty="0"/>
              <a:t>Less likely</a:t>
            </a:r>
          </a:p>
          <a:p>
            <a:pPr marL="514350" indent="-514350">
              <a:lnSpc>
                <a:spcPct val="120000"/>
              </a:lnSpc>
              <a:buAutoNum type="arabicPeriod"/>
            </a:pPr>
            <a:r>
              <a:rPr lang="en-US" b="1" dirty="0"/>
              <a:t>The same</a:t>
            </a:r>
          </a:p>
          <a:p>
            <a:pPr marL="514350" indent="-514350">
              <a:lnSpc>
                <a:spcPct val="120000"/>
              </a:lnSpc>
              <a:buAutoNum type="arabicPeriod"/>
            </a:pPr>
            <a:r>
              <a:rPr lang="en-US" b="1" dirty="0"/>
              <a:t>Greater</a:t>
            </a:r>
          </a:p>
          <a:p>
            <a:pPr marL="514350" indent="-514350">
              <a:lnSpc>
                <a:spcPct val="120000"/>
              </a:lnSpc>
              <a:buAutoNum type="arabicPeriod"/>
            </a:pPr>
            <a:r>
              <a:rPr lang="en-US" b="1" dirty="0"/>
              <a:t>I don’t know</a:t>
            </a:r>
          </a:p>
        </p:txBody>
      </p:sp>
      <p:sp>
        <p:nvSpPr>
          <p:cNvPr id="5" name="Rectangle 4">
            <a:extLst>
              <a:ext uri="{FF2B5EF4-FFF2-40B4-BE49-F238E27FC236}">
                <a16:creationId xmlns:a16="http://schemas.microsoft.com/office/drawing/2014/main" id="{EADD7563-221D-48AA-851A-255C14DCD7E9}"/>
              </a:ext>
            </a:extLst>
          </p:cNvPr>
          <p:cNvSpPr/>
          <p:nvPr/>
        </p:nvSpPr>
        <p:spPr>
          <a:xfrm>
            <a:off x="1028700" y="6311900"/>
            <a:ext cx="7645400" cy="444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https://www.mdcalc.com/framingham-coronary-heart-disease-risk-score</a:t>
            </a:r>
          </a:p>
        </p:txBody>
      </p:sp>
      <p:pic>
        <p:nvPicPr>
          <p:cNvPr id="6" name="Picture 5">
            <a:extLst>
              <a:ext uri="{FF2B5EF4-FFF2-40B4-BE49-F238E27FC236}">
                <a16:creationId xmlns:a16="http://schemas.microsoft.com/office/drawing/2014/main" id="{63358CEB-B35B-4540-BD93-946D68660A53}"/>
              </a:ext>
            </a:extLst>
          </p:cNvPr>
          <p:cNvPicPr>
            <a:picLocks noChangeAspect="1"/>
          </p:cNvPicPr>
          <p:nvPr/>
        </p:nvPicPr>
        <p:blipFill rotWithShape="1">
          <a:blip r:embed="rId3">
            <a:extLst>
              <a:ext uri="{28A0092B-C50C-407E-A947-70E740481C1C}">
                <a14:useLocalDpi xmlns:a14="http://schemas.microsoft.com/office/drawing/2010/main" val="0"/>
              </a:ext>
            </a:extLst>
          </a:blip>
          <a:srcRect l="752" r="60110" b="55845"/>
          <a:stretch/>
        </p:blipFill>
        <p:spPr>
          <a:xfrm>
            <a:off x="242967" y="6126163"/>
            <a:ext cx="785733" cy="574054"/>
          </a:xfrm>
          <a:prstGeom prst="rect">
            <a:avLst/>
          </a:prstGeom>
        </p:spPr>
      </p:pic>
      <p:pic>
        <p:nvPicPr>
          <p:cNvPr id="7" name="Picture 6">
            <a:extLst>
              <a:ext uri="{FF2B5EF4-FFF2-40B4-BE49-F238E27FC236}">
                <a16:creationId xmlns:a16="http://schemas.microsoft.com/office/drawing/2014/main" id="{A77FEC9E-36E2-4063-8AFD-6030ACF478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91208" y="6311900"/>
            <a:ext cx="925183" cy="457200"/>
          </a:xfrm>
          <a:prstGeom prst="rect">
            <a:avLst/>
          </a:prstGeom>
        </p:spPr>
      </p:pic>
    </p:spTree>
    <p:extLst>
      <p:ext uri="{BB962C8B-B14F-4D97-AF65-F5344CB8AC3E}">
        <p14:creationId xmlns:p14="http://schemas.microsoft.com/office/powerpoint/2010/main" val="4123786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Line 2"/>
          <p:cNvSpPr>
            <a:spLocks noChangeShapeType="1"/>
          </p:cNvSpPr>
          <p:nvPr/>
        </p:nvSpPr>
        <p:spPr bwMode="auto">
          <a:xfrm>
            <a:off x="2809875" y="5826125"/>
            <a:ext cx="52388" cy="1588"/>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9219" name="Line 3"/>
          <p:cNvSpPr>
            <a:spLocks noChangeShapeType="1"/>
          </p:cNvSpPr>
          <p:nvPr/>
        </p:nvSpPr>
        <p:spPr bwMode="auto">
          <a:xfrm>
            <a:off x="2809875" y="5381625"/>
            <a:ext cx="52388" cy="1588"/>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9220" name="Line 4"/>
          <p:cNvSpPr>
            <a:spLocks noChangeShapeType="1"/>
          </p:cNvSpPr>
          <p:nvPr/>
        </p:nvSpPr>
        <p:spPr bwMode="auto">
          <a:xfrm>
            <a:off x="2809875" y="4937125"/>
            <a:ext cx="52388" cy="1588"/>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9221" name="Line 5"/>
          <p:cNvSpPr>
            <a:spLocks noChangeShapeType="1"/>
          </p:cNvSpPr>
          <p:nvPr/>
        </p:nvSpPr>
        <p:spPr bwMode="auto">
          <a:xfrm>
            <a:off x="2809875" y="4492625"/>
            <a:ext cx="52388" cy="1588"/>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9222" name="Line 6"/>
          <p:cNvSpPr>
            <a:spLocks noChangeShapeType="1"/>
          </p:cNvSpPr>
          <p:nvPr/>
        </p:nvSpPr>
        <p:spPr bwMode="auto">
          <a:xfrm>
            <a:off x="2809875" y="4062414"/>
            <a:ext cx="52388" cy="1587"/>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9223" name="Line 7"/>
          <p:cNvSpPr>
            <a:spLocks noChangeShapeType="1"/>
          </p:cNvSpPr>
          <p:nvPr/>
        </p:nvSpPr>
        <p:spPr bwMode="auto">
          <a:xfrm>
            <a:off x="2809875" y="3617914"/>
            <a:ext cx="52388" cy="1587"/>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9224" name="Line 8"/>
          <p:cNvSpPr>
            <a:spLocks noChangeShapeType="1"/>
          </p:cNvSpPr>
          <p:nvPr/>
        </p:nvSpPr>
        <p:spPr bwMode="auto">
          <a:xfrm>
            <a:off x="2809875" y="3173414"/>
            <a:ext cx="52388" cy="1587"/>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9225" name="Line 9"/>
          <p:cNvSpPr>
            <a:spLocks noChangeShapeType="1"/>
          </p:cNvSpPr>
          <p:nvPr/>
        </p:nvSpPr>
        <p:spPr bwMode="auto">
          <a:xfrm>
            <a:off x="2809875" y="2728914"/>
            <a:ext cx="52388" cy="1587"/>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9226" name="Line 10"/>
          <p:cNvSpPr>
            <a:spLocks noChangeShapeType="1"/>
          </p:cNvSpPr>
          <p:nvPr/>
        </p:nvSpPr>
        <p:spPr bwMode="auto">
          <a:xfrm>
            <a:off x="2809875" y="2284414"/>
            <a:ext cx="52388" cy="1587"/>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9227" name="Line 11"/>
          <p:cNvSpPr>
            <a:spLocks noChangeShapeType="1"/>
          </p:cNvSpPr>
          <p:nvPr/>
        </p:nvSpPr>
        <p:spPr bwMode="auto">
          <a:xfrm>
            <a:off x="2862264" y="5826125"/>
            <a:ext cx="6421437" cy="1588"/>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9228" name="Line 12"/>
          <p:cNvSpPr>
            <a:spLocks noChangeShapeType="1"/>
          </p:cNvSpPr>
          <p:nvPr/>
        </p:nvSpPr>
        <p:spPr bwMode="auto">
          <a:xfrm flipV="1">
            <a:off x="2862264" y="5826125"/>
            <a:ext cx="1587" cy="63500"/>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9229" name="Line 13"/>
          <p:cNvSpPr>
            <a:spLocks noChangeShapeType="1"/>
          </p:cNvSpPr>
          <p:nvPr/>
        </p:nvSpPr>
        <p:spPr bwMode="auto">
          <a:xfrm flipV="1">
            <a:off x="3146425" y="5826125"/>
            <a:ext cx="1588" cy="63500"/>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9230" name="Line 14"/>
          <p:cNvSpPr>
            <a:spLocks noChangeShapeType="1"/>
          </p:cNvSpPr>
          <p:nvPr/>
        </p:nvSpPr>
        <p:spPr bwMode="auto">
          <a:xfrm flipV="1">
            <a:off x="3421064" y="5826125"/>
            <a:ext cx="1587" cy="63500"/>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9231" name="Line 15"/>
          <p:cNvSpPr>
            <a:spLocks noChangeShapeType="1"/>
          </p:cNvSpPr>
          <p:nvPr/>
        </p:nvSpPr>
        <p:spPr bwMode="auto">
          <a:xfrm flipV="1">
            <a:off x="3705225" y="5826125"/>
            <a:ext cx="1588" cy="63500"/>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9232" name="Line 16"/>
          <p:cNvSpPr>
            <a:spLocks noChangeShapeType="1"/>
          </p:cNvSpPr>
          <p:nvPr/>
        </p:nvSpPr>
        <p:spPr bwMode="auto">
          <a:xfrm flipV="1">
            <a:off x="3978275" y="5826125"/>
            <a:ext cx="1588" cy="63500"/>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9233" name="Line 17"/>
          <p:cNvSpPr>
            <a:spLocks noChangeShapeType="1"/>
          </p:cNvSpPr>
          <p:nvPr/>
        </p:nvSpPr>
        <p:spPr bwMode="auto">
          <a:xfrm flipV="1">
            <a:off x="4262439" y="5826125"/>
            <a:ext cx="1587" cy="63500"/>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9234" name="Line 18"/>
          <p:cNvSpPr>
            <a:spLocks noChangeShapeType="1"/>
          </p:cNvSpPr>
          <p:nvPr/>
        </p:nvSpPr>
        <p:spPr bwMode="auto">
          <a:xfrm flipV="1">
            <a:off x="4537075" y="5826125"/>
            <a:ext cx="1588" cy="63500"/>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9235" name="Line 19"/>
          <p:cNvSpPr>
            <a:spLocks noChangeShapeType="1"/>
          </p:cNvSpPr>
          <p:nvPr/>
        </p:nvSpPr>
        <p:spPr bwMode="auto">
          <a:xfrm flipV="1">
            <a:off x="4821239" y="5826125"/>
            <a:ext cx="1587" cy="63500"/>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9236" name="Line 20"/>
          <p:cNvSpPr>
            <a:spLocks noChangeShapeType="1"/>
          </p:cNvSpPr>
          <p:nvPr/>
        </p:nvSpPr>
        <p:spPr bwMode="auto">
          <a:xfrm flipV="1">
            <a:off x="5094289" y="5826125"/>
            <a:ext cx="1587" cy="63500"/>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9237" name="Line 21"/>
          <p:cNvSpPr>
            <a:spLocks noChangeShapeType="1"/>
          </p:cNvSpPr>
          <p:nvPr/>
        </p:nvSpPr>
        <p:spPr bwMode="auto">
          <a:xfrm flipV="1">
            <a:off x="5378450" y="5826125"/>
            <a:ext cx="1588" cy="63500"/>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9238" name="Line 22"/>
          <p:cNvSpPr>
            <a:spLocks noChangeShapeType="1"/>
          </p:cNvSpPr>
          <p:nvPr/>
        </p:nvSpPr>
        <p:spPr bwMode="auto">
          <a:xfrm flipV="1">
            <a:off x="5653089" y="5826125"/>
            <a:ext cx="1587" cy="63500"/>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9239" name="Line 23"/>
          <p:cNvSpPr>
            <a:spLocks noChangeShapeType="1"/>
          </p:cNvSpPr>
          <p:nvPr/>
        </p:nvSpPr>
        <p:spPr bwMode="auto">
          <a:xfrm flipV="1">
            <a:off x="5935664" y="5826125"/>
            <a:ext cx="1587" cy="63500"/>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9240" name="Line 24"/>
          <p:cNvSpPr>
            <a:spLocks noChangeShapeType="1"/>
          </p:cNvSpPr>
          <p:nvPr/>
        </p:nvSpPr>
        <p:spPr bwMode="auto">
          <a:xfrm flipV="1">
            <a:off x="6210300" y="5826125"/>
            <a:ext cx="0" cy="63500"/>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9241" name="Line 25"/>
          <p:cNvSpPr>
            <a:spLocks noChangeShapeType="1"/>
          </p:cNvSpPr>
          <p:nvPr/>
        </p:nvSpPr>
        <p:spPr bwMode="auto">
          <a:xfrm flipV="1">
            <a:off x="6494463" y="5826125"/>
            <a:ext cx="0" cy="63500"/>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9242" name="Line 26"/>
          <p:cNvSpPr>
            <a:spLocks noChangeShapeType="1"/>
          </p:cNvSpPr>
          <p:nvPr/>
        </p:nvSpPr>
        <p:spPr bwMode="auto">
          <a:xfrm flipV="1">
            <a:off x="6767514" y="5826125"/>
            <a:ext cx="1587" cy="63500"/>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9243" name="Line 27"/>
          <p:cNvSpPr>
            <a:spLocks noChangeShapeType="1"/>
          </p:cNvSpPr>
          <p:nvPr/>
        </p:nvSpPr>
        <p:spPr bwMode="auto">
          <a:xfrm flipV="1">
            <a:off x="7051675" y="5826125"/>
            <a:ext cx="1588" cy="63500"/>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9244" name="Line 28"/>
          <p:cNvSpPr>
            <a:spLocks noChangeShapeType="1"/>
          </p:cNvSpPr>
          <p:nvPr/>
        </p:nvSpPr>
        <p:spPr bwMode="auto">
          <a:xfrm flipV="1">
            <a:off x="7326313" y="5826125"/>
            <a:ext cx="0" cy="63500"/>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9245" name="Line 29"/>
          <p:cNvSpPr>
            <a:spLocks noChangeShapeType="1"/>
          </p:cNvSpPr>
          <p:nvPr/>
        </p:nvSpPr>
        <p:spPr bwMode="auto">
          <a:xfrm flipV="1">
            <a:off x="7610475" y="5826125"/>
            <a:ext cx="0" cy="63500"/>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9246" name="Line 30"/>
          <p:cNvSpPr>
            <a:spLocks noChangeShapeType="1"/>
          </p:cNvSpPr>
          <p:nvPr/>
        </p:nvSpPr>
        <p:spPr bwMode="auto">
          <a:xfrm flipV="1">
            <a:off x="7883525" y="5826125"/>
            <a:ext cx="1588" cy="63500"/>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9247" name="Line 31"/>
          <p:cNvSpPr>
            <a:spLocks noChangeShapeType="1"/>
          </p:cNvSpPr>
          <p:nvPr/>
        </p:nvSpPr>
        <p:spPr bwMode="auto">
          <a:xfrm flipV="1">
            <a:off x="8167689" y="5826125"/>
            <a:ext cx="1587" cy="63500"/>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9248" name="Line 32"/>
          <p:cNvSpPr>
            <a:spLocks noChangeShapeType="1"/>
          </p:cNvSpPr>
          <p:nvPr/>
        </p:nvSpPr>
        <p:spPr bwMode="auto">
          <a:xfrm flipV="1">
            <a:off x="8442325" y="5826125"/>
            <a:ext cx="0" cy="63500"/>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9249" name="Line 33"/>
          <p:cNvSpPr>
            <a:spLocks noChangeShapeType="1"/>
          </p:cNvSpPr>
          <p:nvPr/>
        </p:nvSpPr>
        <p:spPr bwMode="auto">
          <a:xfrm flipV="1">
            <a:off x="8726488" y="5826125"/>
            <a:ext cx="0" cy="63500"/>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9250" name="Line 34"/>
          <p:cNvSpPr>
            <a:spLocks noChangeShapeType="1"/>
          </p:cNvSpPr>
          <p:nvPr/>
        </p:nvSpPr>
        <p:spPr bwMode="auto">
          <a:xfrm flipV="1">
            <a:off x="8999539" y="5826125"/>
            <a:ext cx="1587" cy="63500"/>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9251" name="Line 35"/>
          <p:cNvSpPr>
            <a:spLocks noChangeShapeType="1"/>
          </p:cNvSpPr>
          <p:nvPr/>
        </p:nvSpPr>
        <p:spPr bwMode="auto">
          <a:xfrm flipV="1">
            <a:off x="9283700" y="5826125"/>
            <a:ext cx="1588" cy="63500"/>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9252" name="Freeform 36"/>
          <p:cNvSpPr>
            <a:spLocks/>
          </p:cNvSpPr>
          <p:nvPr/>
        </p:nvSpPr>
        <p:spPr bwMode="auto">
          <a:xfrm>
            <a:off x="3000375" y="2868613"/>
            <a:ext cx="6281738" cy="2919412"/>
          </a:xfrm>
          <a:custGeom>
            <a:avLst/>
            <a:gdLst>
              <a:gd name="T0" fmla="*/ 0 w 4455"/>
              <a:gd name="T1" fmla="*/ 0 h 1839"/>
              <a:gd name="T2" fmla="*/ 2147483647 w 4455"/>
              <a:gd name="T3" fmla="*/ 2147483647 h 1839"/>
              <a:gd name="T4" fmla="*/ 2147483647 w 4455"/>
              <a:gd name="T5" fmla="*/ 2147483647 h 1839"/>
              <a:gd name="T6" fmla="*/ 2147483647 w 4455"/>
              <a:gd name="T7" fmla="*/ 2147483647 h 1839"/>
              <a:gd name="T8" fmla="*/ 2147483647 w 4455"/>
              <a:gd name="T9" fmla="*/ 2147483647 h 1839"/>
              <a:gd name="T10" fmla="*/ 2147483647 w 4455"/>
              <a:gd name="T11" fmla="*/ 2147483647 h 1839"/>
              <a:gd name="T12" fmla="*/ 2147483647 w 4455"/>
              <a:gd name="T13" fmla="*/ 2147483647 h 1839"/>
              <a:gd name="T14" fmla="*/ 2147483647 w 4455"/>
              <a:gd name="T15" fmla="*/ 2147483647 h 1839"/>
              <a:gd name="T16" fmla="*/ 2147483647 w 4455"/>
              <a:gd name="T17" fmla="*/ 2147483647 h 1839"/>
              <a:gd name="T18" fmla="*/ 2147483647 w 4455"/>
              <a:gd name="T19" fmla="*/ 2147483647 h 1839"/>
              <a:gd name="T20" fmla="*/ 2147483647 w 4455"/>
              <a:gd name="T21" fmla="*/ 2147483647 h 1839"/>
              <a:gd name="T22" fmla="*/ 2147483647 w 4455"/>
              <a:gd name="T23" fmla="*/ 2147483647 h 1839"/>
              <a:gd name="T24" fmla="*/ 2147483647 w 4455"/>
              <a:gd name="T25" fmla="*/ 2147483647 h 1839"/>
              <a:gd name="T26" fmla="*/ 2147483647 w 4455"/>
              <a:gd name="T27" fmla="*/ 2147483647 h 1839"/>
              <a:gd name="T28" fmla="*/ 2147483647 w 4455"/>
              <a:gd name="T29" fmla="*/ 2147483647 h 1839"/>
              <a:gd name="T30" fmla="*/ 2147483647 w 4455"/>
              <a:gd name="T31" fmla="*/ 2147483647 h 1839"/>
              <a:gd name="T32" fmla="*/ 2147483647 w 4455"/>
              <a:gd name="T33" fmla="*/ 2147483647 h 1839"/>
              <a:gd name="T34" fmla="*/ 2147483647 w 4455"/>
              <a:gd name="T35" fmla="*/ 2147483647 h 1839"/>
              <a:gd name="T36" fmla="*/ 2147483647 w 4455"/>
              <a:gd name="T37" fmla="*/ 2147483647 h 1839"/>
              <a:gd name="T38" fmla="*/ 2147483647 w 4455"/>
              <a:gd name="T39" fmla="*/ 2147483647 h 1839"/>
              <a:gd name="T40" fmla="*/ 2147483647 w 4455"/>
              <a:gd name="T41" fmla="*/ 2147483647 h 1839"/>
              <a:gd name="T42" fmla="*/ 2147483647 w 4455"/>
              <a:gd name="T43" fmla="*/ 2147483647 h 18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455"/>
              <a:gd name="T67" fmla="*/ 0 h 1839"/>
              <a:gd name="T68" fmla="*/ 4455 w 4455"/>
              <a:gd name="T69" fmla="*/ 1839 h 183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455" h="1839">
                <a:moveTo>
                  <a:pt x="0" y="0"/>
                </a:moveTo>
                <a:lnTo>
                  <a:pt x="216" y="1023"/>
                </a:lnTo>
                <a:lnTo>
                  <a:pt x="424" y="951"/>
                </a:lnTo>
                <a:lnTo>
                  <a:pt x="640" y="943"/>
                </a:lnTo>
                <a:lnTo>
                  <a:pt x="848" y="784"/>
                </a:lnTo>
                <a:lnTo>
                  <a:pt x="1064" y="919"/>
                </a:lnTo>
                <a:lnTo>
                  <a:pt x="1272" y="816"/>
                </a:lnTo>
                <a:lnTo>
                  <a:pt x="1488" y="1119"/>
                </a:lnTo>
                <a:lnTo>
                  <a:pt x="1696" y="1223"/>
                </a:lnTo>
                <a:lnTo>
                  <a:pt x="1912" y="1415"/>
                </a:lnTo>
                <a:lnTo>
                  <a:pt x="2120" y="1375"/>
                </a:lnTo>
                <a:lnTo>
                  <a:pt x="2335" y="1455"/>
                </a:lnTo>
                <a:lnTo>
                  <a:pt x="2551" y="1599"/>
                </a:lnTo>
                <a:lnTo>
                  <a:pt x="2759" y="1735"/>
                </a:lnTo>
                <a:lnTo>
                  <a:pt x="2975" y="1783"/>
                </a:lnTo>
                <a:lnTo>
                  <a:pt x="3183" y="1815"/>
                </a:lnTo>
                <a:lnTo>
                  <a:pt x="3399" y="1839"/>
                </a:lnTo>
                <a:lnTo>
                  <a:pt x="3607" y="1839"/>
                </a:lnTo>
                <a:lnTo>
                  <a:pt x="3823" y="1839"/>
                </a:lnTo>
                <a:lnTo>
                  <a:pt x="4031" y="1831"/>
                </a:lnTo>
                <a:lnTo>
                  <a:pt x="4247" y="1831"/>
                </a:lnTo>
                <a:lnTo>
                  <a:pt x="4455" y="1831"/>
                </a:lnTo>
              </a:path>
            </a:pathLst>
          </a:custGeom>
          <a:noFill/>
          <a:ln w="3810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9253" name="Rectangle 37"/>
          <p:cNvSpPr>
            <a:spLocks noChangeArrowheads="1"/>
          </p:cNvSpPr>
          <p:nvPr/>
        </p:nvSpPr>
        <p:spPr bwMode="auto">
          <a:xfrm>
            <a:off x="2624138" y="5705476"/>
            <a:ext cx="1170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b="1" dirty="0">
                <a:solidFill>
                  <a:schemeClr val="tx2"/>
                </a:solidFill>
              </a:rPr>
              <a:t>0</a:t>
            </a:r>
            <a:endParaRPr lang="es-ES_tradnl" dirty="0">
              <a:solidFill>
                <a:schemeClr val="tx2"/>
              </a:solidFill>
            </a:endParaRPr>
          </a:p>
        </p:txBody>
      </p:sp>
      <p:sp>
        <p:nvSpPr>
          <p:cNvPr id="9254" name="Rectangle 38"/>
          <p:cNvSpPr>
            <a:spLocks noChangeArrowheads="1"/>
          </p:cNvSpPr>
          <p:nvPr/>
        </p:nvSpPr>
        <p:spPr bwMode="auto">
          <a:xfrm>
            <a:off x="2519363" y="5260976"/>
            <a:ext cx="2340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b="1" dirty="0">
                <a:solidFill>
                  <a:schemeClr val="tx2"/>
                </a:solidFill>
              </a:rPr>
              <a:t>10</a:t>
            </a:r>
            <a:endParaRPr lang="es-ES_tradnl" dirty="0">
              <a:solidFill>
                <a:schemeClr val="tx2"/>
              </a:solidFill>
            </a:endParaRPr>
          </a:p>
        </p:txBody>
      </p:sp>
      <p:sp>
        <p:nvSpPr>
          <p:cNvPr id="9255" name="Rectangle 39"/>
          <p:cNvSpPr>
            <a:spLocks noChangeArrowheads="1"/>
          </p:cNvSpPr>
          <p:nvPr/>
        </p:nvSpPr>
        <p:spPr bwMode="auto">
          <a:xfrm>
            <a:off x="2519363" y="4816476"/>
            <a:ext cx="2340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b="1" dirty="0">
                <a:solidFill>
                  <a:schemeClr val="tx2"/>
                </a:solidFill>
              </a:rPr>
              <a:t>20</a:t>
            </a:r>
            <a:endParaRPr lang="es-ES_tradnl" dirty="0">
              <a:solidFill>
                <a:schemeClr val="tx2"/>
              </a:solidFill>
            </a:endParaRPr>
          </a:p>
        </p:txBody>
      </p:sp>
      <p:sp>
        <p:nvSpPr>
          <p:cNvPr id="9256" name="Rectangle 40"/>
          <p:cNvSpPr>
            <a:spLocks noChangeArrowheads="1"/>
          </p:cNvSpPr>
          <p:nvPr/>
        </p:nvSpPr>
        <p:spPr bwMode="auto">
          <a:xfrm>
            <a:off x="2519363" y="4371976"/>
            <a:ext cx="2340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b="1" dirty="0">
                <a:solidFill>
                  <a:schemeClr val="tx2"/>
                </a:solidFill>
              </a:rPr>
              <a:t>30</a:t>
            </a:r>
            <a:endParaRPr lang="es-ES_tradnl" dirty="0">
              <a:solidFill>
                <a:schemeClr val="tx2"/>
              </a:solidFill>
            </a:endParaRPr>
          </a:p>
        </p:txBody>
      </p:sp>
      <p:sp>
        <p:nvSpPr>
          <p:cNvPr id="9257" name="Rectangle 41"/>
          <p:cNvSpPr>
            <a:spLocks noChangeArrowheads="1"/>
          </p:cNvSpPr>
          <p:nvPr/>
        </p:nvSpPr>
        <p:spPr bwMode="auto">
          <a:xfrm>
            <a:off x="2519363" y="3940176"/>
            <a:ext cx="2340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b="1" dirty="0">
                <a:solidFill>
                  <a:schemeClr val="tx2"/>
                </a:solidFill>
              </a:rPr>
              <a:t>40</a:t>
            </a:r>
            <a:endParaRPr lang="es-ES_tradnl" dirty="0">
              <a:solidFill>
                <a:schemeClr val="tx2"/>
              </a:solidFill>
            </a:endParaRPr>
          </a:p>
        </p:txBody>
      </p:sp>
      <p:sp>
        <p:nvSpPr>
          <p:cNvPr id="9258" name="Rectangle 42"/>
          <p:cNvSpPr>
            <a:spLocks noChangeArrowheads="1"/>
          </p:cNvSpPr>
          <p:nvPr/>
        </p:nvSpPr>
        <p:spPr bwMode="auto">
          <a:xfrm>
            <a:off x="2519363" y="3495676"/>
            <a:ext cx="2340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b="1" dirty="0">
                <a:solidFill>
                  <a:schemeClr val="tx2"/>
                </a:solidFill>
              </a:rPr>
              <a:t>50</a:t>
            </a:r>
            <a:endParaRPr lang="es-ES_tradnl" dirty="0">
              <a:solidFill>
                <a:schemeClr val="tx2"/>
              </a:solidFill>
            </a:endParaRPr>
          </a:p>
        </p:txBody>
      </p:sp>
      <p:sp>
        <p:nvSpPr>
          <p:cNvPr id="9259" name="Rectangle 43"/>
          <p:cNvSpPr>
            <a:spLocks noChangeArrowheads="1"/>
          </p:cNvSpPr>
          <p:nvPr/>
        </p:nvSpPr>
        <p:spPr bwMode="auto">
          <a:xfrm>
            <a:off x="2519363" y="3051176"/>
            <a:ext cx="2340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b="1" dirty="0">
                <a:solidFill>
                  <a:schemeClr val="tx2"/>
                </a:solidFill>
              </a:rPr>
              <a:t>60</a:t>
            </a:r>
            <a:endParaRPr lang="es-ES_tradnl" dirty="0">
              <a:solidFill>
                <a:schemeClr val="tx2"/>
              </a:solidFill>
            </a:endParaRPr>
          </a:p>
        </p:txBody>
      </p:sp>
      <p:sp>
        <p:nvSpPr>
          <p:cNvPr id="9260" name="Rectangle 44"/>
          <p:cNvSpPr>
            <a:spLocks noChangeArrowheads="1"/>
          </p:cNvSpPr>
          <p:nvPr/>
        </p:nvSpPr>
        <p:spPr bwMode="auto">
          <a:xfrm>
            <a:off x="2519363" y="2606676"/>
            <a:ext cx="2340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b="1" dirty="0">
                <a:solidFill>
                  <a:schemeClr val="tx2"/>
                </a:solidFill>
              </a:rPr>
              <a:t>70</a:t>
            </a:r>
            <a:endParaRPr lang="es-ES_tradnl" dirty="0">
              <a:solidFill>
                <a:schemeClr val="tx2"/>
              </a:solidFill>
            </a:endParaRPr>
          </a:p>
        </p:txBody>
      </p:sp>
      <p:sp>
        <p:nvSpPr>
          <p:cNvPr id="9261" name="Rectangle 45"/>
          <p:cNvSpPr>
            <a:spLocks noChangeArrowheads="1"/>
          </p:cNvSpPr>
          <p:nvPr/>
        </p:nvSpPr>
        <p:spPr bwMode="auto">
          <a:xfrm>
            <a:off x="2519363" y="2162176"/>
            <a:ext cx="2340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b="1" dirty="0">
                <a:solidFill>
                  <a:schemeClr val="tx2"/>
                </a:solidFill>
              </a:rPr>
              <a:t>80</a:t>
            </a:r>
            <a:endParaRPr lang="es-ES_tradnl" dirty="0">
              <a:solidFill>
                <a:schemeClr val="tx2"/>
              </a:solidFill>
            </a:endParaRPr>
          </a:p>
        </p:txBody>
      </p:sp>
      <p:sp>
        <p:nvSpPr>
          <p:cNvPr id="9262" name="Rectangle 46"/>
          <p:cNvSpPr>
            <a:spLocks noChangeArrowheads="1"/>
          </p:cNvSpPr>
          <p:nvPr/>
        </p:nvSpPr>
        <p:spPr bwMode="auto">
          <a:xfrm>
            <a:off x="3021013" y="6010276"/>
            <a:ext cx="2340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b="1" dirty="0">
                <a:solidFill>
                  <a:schemeClr val="tx2"/>
                </a:solidFill>
              </a:rPr>
              <a:t>84</a:t>
            </a:r>
            <a:endParaRPr lang="es-ES_tradnl" dirty="0">
              <a:solidFill>
                <a:schemeClr val="tx2"/>
              </a:solidFill>
            </a:endParaRPr>
          </a:p>
        </p:txBody>
      </p:sp>
      <p:sp>
        <p:nvSpPr>
          <p:cNvPr id="9263" name="Rectangle 47"/>
          <p:cNvSpPr>
            <a:spLocks noChangeArrowheads="1"/>
          </p:cNvSpPr>
          <p:nvPr/>
        </p:nvSpPr>
        <p:spPr bwMode="auto">
          <a:xfrm>
            <a:off x="3578225" y="6010276"/>
            <a:ext cx="2340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b="1" dirty="0">
                <a:solidFill>
                  <a:schemeClr val="tx2"/>
                </a:solidFill>
              </a:rPr>
              <a:t>86</a:t>
            </a:r>
            <a:endParaRPr lang="es-ES_tradnl" dirty="0">
              <a:solidFill>
                <a:schemeClr val="tx2"/>
              </a:solidFill>
            </a:endParaRPr>
          </a:p>
        </p:txBody>
      </p:sp>
      <p:sp>
        <p:nvSpPr>
          <p:cNvPr id="9264" name="Rectangle 48"/>
          <p:cNvSpPr>
            <a:spLocks noChangeArrowheads="1"/>
          </p:cNvSpPr>
          <p:nvPr/>
        </p:nvSpPr>
        <p:spPr bwMode="auto">
          <a:xfrm>
            <a:off x="4137025" y="6010276"/>
            <a:ext cx="2340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b="1" dirty="0">
                <a:solidFill>
                  <a:schemeClr val="tx2"/>
                </a:solidFill>
              </a:rPr>
              <a:t>88</a:t>
            </a:r>
            <a:endParaRPr lang="es-ES_tradnl" dirty="0">
              <a:solidFill>
                <a:schemeClr val="tx2"/>
              </a:solidFill>
            </a:endParaRPr>
          </a:p>
        </p:txBody>
      </p:sp>
      <p:sp>
        <p:nvSpPr>
          <p:cNvPr id="9265" name="Rectangle 49"/>
          <p:cNvSpPr>
            <a:spLocks noChangeArrowheads="1"/>
          </p:cNvSpPr>
          <p:nvPr/>
        </p:nvSpPr>
        <p:spPr bwMode="auto">
          <a:xfrm>
            <a:off x="4694238" y="6010276"/>
            <a:ext cx="2340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b="1" dirty="0">
                <a:solidFill>
                  <a:schemeClr val="tx2"/>
                </a:solidFill>
              </a:rPr>
              <a:t>90</a:t>
            </a:r>
            <a:endParaRPr lang="es-ES_tradnl" dirty="0">
              <a:solidFill>
                <a:schemeClr val="tx2"/>
              </a:solidFill>
            </a:endParaRPr>
          </a:p>
        </p:txBody>
      </p:sp>
      <p:sp>
        <p:nvSpPr>
          <p:cNvPr id="9266" name="Rectangle 50"/>
          <p:cNvSpPr>
            <a:spLocks noChangeArrowheads="1"/>
          </p:cNvSpPr>
          <p:nvPr/>
        </p:nvSpPr>
        <p:spPr bwMode="auto">
          <a:xfrm>
            <a:off x="5253038" y="6010276"/>
            <a:ext cx="2340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b="1" dirty="0">
                <a:solidFill>
                  <a:schemeClr val="tx2"/>
                </a:solidFill>
              </a:rPr>
              <a:t>92</a:t>
            </a:r>
            <a:endParaRPr lang="es-ES_tradnl" dirty="0">
              <a:solidFill>
                <a:schemeClr val="tx2"/>
              </a:solidFill>
            </a:endParaRPr>
          </a:p>
        </p:txBody>
      </p:sp>
      <p:sp>
        <p:nvSpPr>
          <p:cNvPr id="9267" name="Rectangle 51"/>
          <p:cNvSpPr>
            <a:spLocks noChangeArrowheads="1"/>
          </p:cNvSpPr>
          <p:nvPr/>
        </p:nvSpPr>
        <p:spPr bwMode="auto">
          <a:xfrm>
            <a:off x="5810250" y="6010276"/>
            <a:ext cx="2340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b="1" dirty="0">
                <a:solidFill>
                  <a:schemeClr val="tx2"/>
                </a:solidFill>
              </a:rPr>
              <a:t>94</a:t>
            </a:r>
            <a:endParaRPr lang="es-ES_tradnl" dirty="0">
              <a:solidFill>
                <a:schemeClr val="tx2"/>
              </a:solidFill>
            </a:endParaRPr>
          </a:p>
        </p:txBody>
      </p:sp>
      <p:sp>
        <p:nvSpPr>
          <p:cNvPr id="9268" name="Rectangle 52"/>
          <p:cNvSpPr>
            <a:spLocks noChangeArrowheads="1"/>
          </p:cNvSpPr>
          <p:nvPr/>
        </p:nvSpPr>
        <p:spPr bwMode="auto">
          <a:xfrm>
            <a:off x="6378575" y="6010276"/>
            <a:ext cx="2340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b="1" dirty="0">
                <a:solidFill>
                  <a:schemeClr val="tx2"/>
                </a:solidFill>
              </a:rPr>
              <a:t>96</a:t>
            </a:r>
            <a:endParaRPr lang="es-ES_tradnl" dirty="0">
              <a:solidFill>
                <a:schemeClr val="tx2"/>
              </a:solidFill>
            </a:endParaRPr>
          </a:p>
        </p:txBody>
      </p:sp>
      <p:sp>
        <p:nvSpPr>
          <p:cNvPr id="9269" name="Rectangle 53"/>
          <p:cNvSpPr>
            <a:spLocks noChangeArrowheads="1"/>
          </p:cNvSpPr>
          <p:nvPr/>
        </p:nvSpPr>
        <p:spPr bwMode="auto">
          <a:xfrm>
            <a:off x="6938963" y="6010276"/>
            <a:ext cx="2340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b="1" dirty="0">
                <a:solidFill>
                  <a:schemeClr val="tx2"/>
                </a:solidFill>
              </a:rPr>
              <a:t>98</a:t>
            </a:r>
            <a:endParaRPr lang="es-ES_tradnl" dirty="0">
              <a:solidFill>
                <a:schemeClr val="tx2"/>
              </a:solidFill>
            </a:endParaRPr>
          </a:p>
        </p:txBody>
      </p:sp>
      <p:sp>
        <p:nvSpPr>
          <p:cNvPr id="9270" name="Rectangle 54"/>
          <p:cNvSpPr>
            <a:spLocks noChangeArrowheads="1"/>
          </p:cNvSpPr>
          <p:nvPr/>
        </p:nvSpPr>
        <p:spPr bwMode="auto">
          <a:xfrm>
            <a:off x="7470775" y="6010276"/>
            <a:ext cx="2340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b="1" dirty="0">
                <a:solidFill>
                  <a:schemeClr val="tx2"/>
                </a:solidFill>
              </a:rPr>
              <a:t>00</a:t>
            </a:r>
            <a:endParaRPr lang="es-ES_tradnl" dirty="0">
              <a:solidFill>
                <a:schemeClr val="tx2"/>
              </a:solidFill>
            </a:endParaRPr>
          </a:p>
        </p:txBody>
      </p:sp>
      <p:sp>
        <p:nvSpPr>
          <p:cNvPr id="9271" name="Rectangle 55"/>
          <p:cNvSpPr>
            <a:spLocks noChangeArrowheads="1"/>
          </p:cNvSpPr>
          <p:nvPr/>
        </p:nvSpPr>
        <p:spPr bwMode="auto">
          <a:xfrm>
            <a:off x="8027988" y="6010276"/>
            <a:ext cx="2340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b="1" dirty="0">
                <a:solidFill>
                  <a:schemeClr val="tx2"/>
                </a:solidFill>
              </a:rPr>
              <a:t>02</a:t>
            </a:r>
            <a:endParaRPr lang="es-ES_tradnl" dirty="0">
              <a:solidFill>
                <a:schemeClr val="tx2"/>
              </a:solidFill>
            </a:endParaRPr>
          </a:p>
        </p:txBody>
      </p:sp>
      <p:sp>
        <p:nvSpPr>
          <p:cNvPr id="9272" name="Line 57"/>
          <p:cNvSpPr>
            <a:spLocks noChangeShapeType="1"/>
          </p:cNvSpPr>
          <p:nvPr/>
        </p:nvSpPr>
        <p:spPr bwMode="auto">
          <a:xfrm>
            <a:off x="2862263" y="2047876"/>
            <a:ext cx="0" cy="3830638"/>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9273" name="Line 58"/>
          <p:cNvSpPr>
            <a:spLocks noChangeShapeType="1"/>
          </p:cNvSpPr>
          <p:nvPr/>
        </p:nvSpPr>
        <p:spPr bwMode="auto">
          <a:xfrm>
            <a:off x="9282113" y="2019300"/>
            <a:ext cx="0" cy="3830638"/>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9274" name="Freeform 60"/>
          <p:cNvSpPr>
            <a:spLocks/>
          </p:cNvSpPr>
          <p:nvPr/>
        </p:nvSpPr>
        <p:spPr bwMode="auto">
          <a:xfrm>
            <a:off x="2995613" y="5400676"/>
            <a:ext cx="6203950" cy="415925"/>
          </a:xfrm>
          <a:custGeom>
            <a:avLst/>
            <a:gdLst>
              <a:gd name="T0" fmla="*/ 0 w 4286"/>
              <a:gd name="T1" fmla="*/ 2147483647 h 262"/>
              <a:gd name="T2" fmla="*/ 2147483647 w 4286"/>
              <a:gd name="T3" fmla="*/ 2147483647 h 262"/>
              <a:gd name="T4" fmla="*/ 2147483647 w 4286"/>
              <a:gd name="T5" fmla="*/ 2147483647 h 262"/>
              <a:gd name="T6" fmla="*/ 2147483647 w 4286"/>
              <a:gd name="T7" fmla="*/ 2147483647 h 262"/>
              <a:gd name="T8" fmla="*/ 2147483647 w 4286"/>
              <a:gd name="T9" fmla="*/ 2147483647 h 262"/>
              <a:gd name="T10" fmla="*/ 2147483647 w 4286"/>
              <a:gd name="T11" fmla="*/ 2147483647 h 262"/>
              <a:gd name="T12" fmla="*/ 2147483647 w 4286"/>
              <a:gd name="T13" fmla="*/ 2147483647 h 262"/>
              <a:gd name="T14" fmla="*/ 2147483647 w 4286"/>
              <a:gd name="T15" fmla="*/ 2147483647 h 262"/>
              <a:gd name="T16" fmla="*/ 2147483647 w 4286"/>
              <a:gd name="T17" fmla="*/ 2147483647 h 262"/>
              <a:gd name="T18" fmla="*/ 2147483647 w 4286"/>
              <a:gd name="T19" fmla="*/ 2147483647 h 262"/>
              <a:gd name="T20" fmla="*/ 2147483647 w 4286"/>
              <a:gd name="T21" fmla="*/ 2147483647 h 262"/>
              <a:gd name="T22" fmla="*/ 2147483647 w 4286"/>
              <a:gd name="T23" fmla="*/ 2147483647 h 262"/>
              <a:gd name="T24" fmla="*/ 2147483647 w 4286"/>
              <a:gd name="T25" fmla="*/ 2147483647 h 262"/>
              <a:gd name="T26" fmla="*/ 2147483647 w 4286"/>
              <a:gd name="T27" fmla="*/ 2147483647 h 262"/>
              <a:gd name="T28" fmla="*/ 2147483647 w 4286"/>
              <a:gd name="T29" fmla="*/ 2147483647 h 262"/>
              <a:gd name="T30" fmla="*/ 2147483647 w 4286"/>
              <a:gd name="T31" fmla="*/ 2147483647 h 262"/>
              <a:gd name="T32" fmla="*/ 2147483647 w 4286"/>
              <a:gd name="T33" fmla="*/ 2147483647 h 262"/>
              <a:gd name="T34" fmla="*/ 2147483647 w 4286"/>
              <a:gd name="T35" fmla="*/ 2147483647 h 262"/>
              <a:gd name="T36" fmla="*/ 2147483647 w 4286"/>
              <a:gd name="T37" fmla="*/ 2147483647 h 262"/>
              <a:gd name="T38" fmla="*/ 2147483647 w 4286"/>
              <a:gd name="T39" fmla="*/ 2147483647 h 262"/>
              <a:gd name="T40" fmla="*/ 2147483647 w 4286"/>
              <a:gd name="T41" fmla="*/ 2147483647 h 262"/>
              <a:gd name="T42" fmla="*/ 2147483647 w 4286"/>
              <a:gd name="T43" fmla="*/ 2147483647 h 262"/>
              <a:gd name="T44" fmla="*/ 2147483647 w 4286"/>
              <a:gd name="T45" fmla="*/ 2147483647 h 262"/>
              <a:gd name="T46" fmla="*/ 2147483647 w 4286"/>
              <a:gd name="T47" fmla="*/ 2147483647 h 262"/>
              <a:gd name="T48" fmla="*/ 2147483647 w 4286"/>
              <a:gd name="T49" fmla="*/ 2147483647 h 262"/>
              <a:gd name="T50" fmla="*/ 2147483647 w 4286"/>
              <a:gd name="T51" fmla="*/ 2147483647 h 262"/>
              <a:gd name="T52" fmla="*/ 2147483647 w 4286"/>
              <a:gd name="T53" fmla="*/ 0 h 262"/>
              <a:gd name="T54" fmla="*/ 2147483647 w 4286"/>
              <a:gd name="T55" fmla="*/ 2147483647 h 262"/>
              <a:gd name="T56" fmla="*/ 2147483647 w 4286"/>
              <a:gd name="T57" fmla="*/ 2147483647 h 262"/>
              <a:gd name="T58" fmla="*/ 2147483647 w 4286"/>
              <a:gd name="T59" fmla="*/ 2147483647 h 262"/>
              <a:gd name="T60" fmla="*/ 2147483647 w 4286"/>
              <a:gd name="T61" fmla="*/ 2147483647 h 262"/>
              <a:gd name="T62" fmla="*/ 2147483647 w 4286"/>
              <a:gd name="T63" fmla="*/ 2147483647 h 262"/>
              <a:gd name="T64" fmla="*/ 2147483647 w 4286"/>
              <a:gd name="T65" fmla="*/ 2147483647 h 262"/>
              <a:gd name="T66" fmla="*/ 2147483647 w 4286"/>
              <a:gd name="T67" fmla="*/ 2147483647 h 262"/>
              <a:gd name="T68" fmla="*/ 2147483647 w 4286"/>
              <a:gd name="T69" fmla="*/ 2147483647 h 262"/>
              <a:gd name="T70" fmla="*/ 2147483647 w 4286"/>
              <a:gd name="T71" fmla="*/ 2147483647 h 262"/>
              <a:gd name="T72" fmla="*/ 2147483647 w 4286"/>
              <a:gd name="T73" fmla="*/ 2147483647 h 262"/>
              <a:gd name="T74" fmla="*/ 2147483647 w 4286"/>
              <a:gd name="T75" fmla="*/ 2147483647 h 262"/>
              <a:gd name="T76" fmla="*/ 2147483647 w 4286"/>
              <a:gd name="T77" fmla="*/ 2147483647 h 262"/>
              <a:gd name="T78" fmla="*/ 2147483647 w 4286"/>
              <a:gd name="T79" fmla="*/ 2147483647 h 262"/>
              <a:gd name="T80" fmla="*/ 2147483647 w 4286"/>
              <a:gd name="T81" fmla="*/ 2147483647 h 262"/>
              <a:gd name="T82" fmla="*/ 2147483647 w 4286"/>
              <a:gd name="T83" fmla="*/ 2147483647 h 262"/>
              <a:gd name="T84" fmla="*/ 2147483647 w 4286"/>
              <a:gd name="T85" fmla="*/ 2147483647 h 262"/>
              <a:gd name="T86" fmla="*/ 2147483647 w 4286"/>
              <a:gd name="T87" fmla="*/ 2147483647 h 262"/>
              <a:gd name="T88" fmla="*/ 2147483647 w 4286"/>
              <a:gd name="T89" fmla="*/ 2147483647 h 26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286"/>
              <a:gd name="T136" fmla="*/ 0 h 262"/>
              <a:gd name="T137" fmla="*/ 4286 w 4286"/>
              <a:gd name="T138" fmla="*/ 262 h 26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286" h="262">
                <a:moveTo>
                  <a:pt x="0" y="262"/>
                </a:moveTo>
                <a:lnTo>
                  <a:pt x="102" y="262"/>
                </a:lnTo>
                <a:lnTo>
                  <a:pt x="193" y="250"/>
                </a:lnTo>
                <a:lnTo>
                  <a:pt x="295" y="250"/>
                </a:lnTo>
                <a:lnTo>
                  <a:pt x="398" y="239"/>
                </a:lnTo>
                <a:lnTo>
                  <a:pt x="489" y="239"/>
                </a:lnTo>
                <a:lnTo>
                  <a:pt x="591" y="239"/>
                </a:lnTo>
                <a:lnTo>
                  <a:pt x="682" y="228"/>
                </a:lnTo>
                <a:lnTo>
                  <a:pt x="784" y="205"/>
                </a:lnTo>
                <a:lnTo>
                  <a:pt x="875" y="216"/>
                </a:lnTo>
                <a:lnTo>
                  <a:pt x="978" y="205"/>
                </a:lnTo>
                <a:lnTo>
                  <a:pt x="1069" y="182"/>
                </a:lnTo>
                <a:lnTo>
                  <a:pt x="1171" y="171"/>
                </a:lnTo>
                <a:lnTo>
                  <a:pt x="1273" y="148"/>
                </a:lnTo>
                <a:lnTo>
                  <a:pt x="1364" y="91"/>
                </a:lnTo>
                <a:lnTo>
                  <a:pt x="1466" y="182"/>
                </a:lnTo>
                <a:lnTo>
                  <a:pt x="1557" y="69"/>
                </a:lnTo>
                <a:lnTo>
                  <a:pt x="1660" y="91"/>
                </a:lnTo>
                <a:lnTo>
                  <a:pt x="1751" y="69"/>
                </a:lnTo>
                <a:lnTo>
                  <a:pt x="1853" y="125"/>
                </a:lnTo>
                <a:lnTo>
                  <a:pt x="1955" y="103"/>
                </a:lnTo>
                <a:lnTo>
                  <a:pt x="2046" y="114"/>
                </a:lnTo>
                <a:lnTo>
                  <a:pt x="2149" y="114"/>
                </a:lnTo>
                <a:lnTo>
                  <a:pt x="2239" y="137"/>
                </a:lnTo>
                <a:lnTo>
                  <a:pt x="2342" y="103"/>
                </a:lnTo>
                <a:lnTo>
                  <a:pt x="2433" y="80"/>
                </a:lnTo>
                <a:lnTo>
                  <a:pt x="2535" y="0"/>
                </a:lnTo>
                <a:lnTo>
                  <a:pt x="2637" y="23"/>
                </a:lnTo>
                <a:lnTo>
                  <a:pt x="2728" y="80"/>
                </a:lnTo>
                <a:lnTo>
                  <a:pt x="2831" y="125"/>
                </a:lnTo>
                <a:lnTo>
                  <a:pt x="2922" y="114"/>
                </a:lnTo>
                <a:lnTo>
                  <a:pt x="3024" y="125"/>
                </a:lnTo>
                <a:lnTo>
                  <a:pt x="3115" y="114"/>
                </a:lnTo>
                <a:lnTo>
                  <a:pt x="3217" y="148"/>
                </a:lnTo>
                <a:lnTo>
                  <a:pt x="3308" y="148"/>
                </a:lnTo>
                <a:lnTo>
                  <a:pt x="3410" y="148"/>
                </a:lnTo>
                <a:lnTo>
                  <a:pt x="3513" y="137"/>
                </a:lnTo>
                <a:lnTo>
                  <a:pt x="3604" y="114"/>
                </a:lnTo>
                <a:lnTo>
                  <a:pt x="3706" y="125"/>
                </a:lnTo>
                <a:lnTo>
                  <a:pt x="3797" y="171"/>
                </a:lnTo>
                <a:lnTo>
                  <a:pt x="3899" y="125"/>
                </a:lnTo>
                <a:lnTo>
                  <a:pt x="3990" y="125"/>
                </a:lnTo>
                <a:lnTo>
                  <a:pt x="4093" y="114"/>
                </a:lnTo>
                <a:lnTo>
                  <a:pt x="4195" y="103"/>
                </a:lnTo>
                <a:lnTo>
                  <a:pt x="4286" y="103"/>
                </a:lnTo>
              </a:path>
            </a:pathLst>
          </a:custGeom>
          <a:noFill/>
          <a:ln w="38100">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9275" name="Rectangle 61"/>
          <p:cNvSpPr>
            <a:spLocks noChangeArrowheads="1"/>
          </p:cNvSpPr>
          <p:nvPr/>
        </p:nvSpPr>
        <p:spPr bwMode="auto">
          <a:xfrm>
            <a:off x="9434513" y="5703889"/>
            <a:ext cx="1170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b="1" dirty="0">
                <a:solidFill>
                  <a:schemeClr val="tx2"/>
                </a:solidFill>
              </a:rPr>
              <a:t>0</a:t>
            </a:r>
            <a:endParaRPr lang="es-ES_tradnl" b="1" dirty="0">
              <a:solidFill>
                <a:schemeClr val="tx2"/>
              </a:solidFill>
            </a:endParaRPr>
          </a:p>
        </p:txBody>
      </p:sp>
      <p:sp>
        <p:nvSpPr>
          <p:cNvPr id="9276" name="Rectangle 62"/>
          <p:cNvSpPr>
            <a:spLocks noChangeArrowheads="1"/>
          </p:cNvSpPr>
          <p:nvPr/>
        </p:nvSpPr>
        <p:spPr bwMode="auto">
          <a:xfrm>
            <a:off x="9466044" y="5053014"/>
            <a:ext cx="35105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r"/>
            <a:r>
              <a:rPr lang="en-US" b="1" dirty="0">
                <a:solidFill>
                  <a:schemeClr val="tx2"/>
                </a:solidFill>
              </a:rPr>
              <a:t>500</a:t>
            </a:r>
            <a:endParaRPr lang="es-ES_tradnl" b="1" dirty="0">
              <a:solidFill>
                <a:schemeClr val="tx2"/>
              </a:solidFill>
            </a:endParaRPr>
          </a:p>
        </p:txBody>
      </p:sp>
      <p:sp>
        <p:nvSpPr>
          <p:cNvPr id="9277" name="Rectangle 63"/>
          <p:cNvSpPr>
            <a:spLocks noChangeArrowheads="1"/>
          </p:cNvSpPr>
          <p:nvPr/>
        </p:nvSpPr>
        <p:spPr bwMode="auto">
          <a:xfrm>
            <a:off x="9463324" y="4451351"/>
            <a:ext cx="4680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r"/>
            <a:r>
              <a:rPr lang="en-US" b="1" dirty="0">
                <a:solidFill>
                  <a:schemeClr val="tx2"/>
                </a:solidFill>
              </a:rPr>
              <a:t>1000</a:t>
            </a:r>
            <a:endParaRPr lang="es-ES_tradnl" b="1" dirty="0">
              <a:solidFill>
                <a:schemeClr val="tx2"/>
              </a:solidFill>
            </a:endParaRPr>
          </a:p>
        </p:txBody>
      </p:sp>
      <p:sp>
        <p:nvSpPr>
          <p:cNvPr id="9278" name="Rectangle 64"/>
          <p:cNvSpPr>
            <a:spLocks noChangeArrowheads="1"/>
          </p:cNvSpPr>
          <p:nvPr/>
        </p:nvSpPr>
        <p:spPr bwMode="auto">
          <a:xfrm>
            <a:off x="9463324" y="3802064"/>
            <a:ext cx="4680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r"/>
            <a:r>
              <a:rPr lang="en-US" b="1" dirty="0">
                <a:solidFill>
                  <a:schemeClr val="tx2"/>
                </a:solidFill>
              </a:rPr>
              <a:t>1500</a:t>
            </a:r>
            <a:endParaRPr lang="es-ES_tradnl" b="1" dirty="0">
              <a:solidFill>
                <a:schemeClr val="tx2"/>
              </a:solidFill>
            </a:endParaRPr>
          </a:p>
        </p:txBody>
      </p:sp>
      <p:sp>
        <p:nvSpPr>
          <p:cNvPr id="9279" name="Rectangle 65"/>
          <p:cNvSpPr>
            <a:spLocks noChangeArrowheads="1"/>
          </p:cNvSpPr>
          <p:nvPr/>
        </p:nvSpPr>
        <p:spPr bwMode="auto">
          <a:xfrm>
            <a:off x="9463324" y="3171826"/>
            <a:ext cx="4680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r"/>
            <a:r>
              <a:rPr lang="en-US" b="1" dirty="0">
                <a:solidFill>
                  <a:schemeClr val="tx2"/>
                </a:solidFill>
              </a:rPr>
              <a:t>2000</a:t>
            </a:r>
            <a:endParaRPr lang="es-ES_tradnl" b="1" dirty="0">
              <a:solidFill>
                <a:schemeClr val="tx2"/>
              </a:solidFill>
            </a:endParaRPr>
          </a:p>
        </p:txBody>
      </p:sp>
      <p:sp>
        <p:nvSpPr>
          <p:cNvPr id="9280" name="Rectangle 66"/>
          <p:cNvSpPr>
            <a:spLocks noChangeArrowheads="1"/>
          </p:cNvSpPr>
          <p:nvPr/>
        </p:nvSpPr>
        <p:spPr bwMode="auto">
          <a:xfrm>
            <a:off x="9463324" y="2540001"/>
            <a:ext cx="4680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r"/>
            <a:r>
              <a:rPr lang="en-US" b="1" dirty="0">
                <a:solidFill>
                  <a:schemeClr val="tx2"/>
                </a:solidFill>
              </a:rPr>
              <a:t>2500</a:t>
            </a:r>
            <a:endParaRPr lang="es-ES_tradnl" b="1" dirty="0">
              <a:solidFill>
                <a:schemeClr val="tx2"/>
              </a:solidFill>
            </a:endParaRPr>
          </a:p>
        </p:txBody>
      </p:sp>
      <p:sp>
        <p:nvSpPr>
          <p:cNvPr id="9281" name="Rectangle 67"/>
          <p:cNvSpPr>
            <a:spLocks noChangeArrowheads="1"/>
          </p:cNvSpPr>
          <p:nvPr/>
        </p:nvSpPr>
        <p:spPr bwMode="auto">
          <a:xfrm>
            <a:off x="9463324" y="1908176"/>
            <a:ext cx="4680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r"/>
            <a:r>
              <a:rPr lang="en-US" b="1" dirty="0">
                <a:solidFill>
                  <a:schemeClr val="tx2"/>
                </a:solidFill>
              </a:rPr>
              <a:t>3000</a:t>
            </a:r>
            <a:endParaRPr lang="es-ES_tradnl" b="1" dirty="0">
              <a:solidFill>
                <a:schemeClr val="tx2"/>
              </a:solidFill>
            </a:endParaRPr>
          </a:p>
        </p:txBody>
      </p:sp>
      <p:sp>
        <p:nvSpPr>
          <p:cNvPr id="9282" name="Text Box 68"/>
          <p:cNvSpPr txBox="1">
            <a:spLocks noChangeArrowheads="1"/>
          </p:cNvSpPr>
          <p:nvPr/>
        </p:nvSpPr>
        <p:spPr bwMode="auto">
          <a:xfrm>
            <a:off x="6354763" y="2198688"/>
            <a:ext cx="19852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Arial" pitchFamily="34" charset="0"/>
                <a:cs typeface="Arial" pitchFamily="34" charset="0"/>
              </a:defRPr>
            </a:lvl1pPr>
            <a:lvl2pPr marL="742950" indent="-285750" eaLnBrk="0" hangingPunct="0">
              <a:defRPr sz="1400">
                <a:solidFill>
                  <a:schemeClr val="tx1"/>
                </a:solidFill>
                <a:latin typeface="Arial" pitchFamily="34" charset="0"/>
                <a:cs typeface="Arial" pitchFamily="34" charset="0"/>
              </a:defRPr>
            </a:lvl2pPr>
            <a:lvl3pPr marL="1143000" indent="-228600" eaLnBrk="0" hangingPunct="0">
              <a:defRPr sz="1400">
                <a:solidFill>
                  <a:schemeClr val="tx1"/>
                </a:solidFill>
                <a:latin typeface="Arial" pitchFamily="34" charset="0"/>
                <a:cs typeface="Arial" pitchFamily="34" charset="0"/>
              </a:defRPr>
            </a:lvl3pPr>
            <a:lvl4pPr marL="1600200" indent="-228600" eaLnBrk="0" hangingPunct="0">
              <a:defRPr sz="1400">
                <a:solidFill>
                  <a:schemeClr val="tx1"/>
                </a:solidFill>
                <a:latin typeface="Arial" pitchFamily="34" charset="0"/>
                <a:cs typeface="Arial" pitchFamily="34" charset="0"/>
              </a:defRPr>
            </a:lvl4pPr>
            <a:lvl5pPr marL="2057400" indent="-228600" eaLnBrk="0" hangingPunct="0">
              <a:defRPr sz="1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a:solidFill>
                  <a:schemeClr val="tx1"/>
                </a:solidFill>
                <a:latin typeface="Arial" pitchFamily="34" charset="0"/>
                <a:cs typeface="Arial" pitchFamily="34" charset="0"/>
              </a:defRPr>
            </a:lvl9pPr>
          </a:lstStyle>
          <a:p>
            <a:pPr eaLnBrk="1" hangingPunct="1"/>
            <a:r>
              <a:rPr lang="es-ES_tradnl" sz="1800" b="1" dirty="0">
                <a:solidFill>
                  <a:schemeClr val="folHlink"/>
                </a:solidFill>
              </a:rPr>
              <a:t>ACTIVE </a:t>
            </a:r>
            <a:r>
              <a:rPr lang="es-ES_tradnl" sz="1800" b="1" dirty="0">
                <a:solidFill>
                  <a:schemeClr val="folHlink"/>
                </a:solidFill>
                <a:latin typeface="+mn-lt"/>
              </a:rPr>
              <a:t>PATIENTS</a:t>
            </a:r>
          </a:p>
        </p:txBody>
      </p:sp>
      <p:sp>
        <p:nvSpPr>
          <p:cNvPr id="9283" name="Text Box 69"/>
          <p:cNvSpPr txBox="1">
            <a:spLocks noChangeArrowheads="1"/>
          </p:cNvSpPr>
          <p:nvPr/>
        </p:nvSpPr>
        <p:spPr bwMode="auto">
          <a:xfrm>
            <a:off x="7004050" y="5032376"/>
            <a:ext cx="159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Arial" pitchFamily="34" charset="0"/>
                <a:cs typeface="Arial" pitchFamily="34" charset="0"/>
              </a:defRPr>
            </a:lvl1pPr>
            <a:lvl2pPr marL="742950" indent="-285750" eaLnBrk="0" hangingPunct="0">
              <a:defRPr sz="1400">
                <a:solidFill>
                  <a:schemeClr val="tx1"/>
                </a:solidFill>
                <a:latin typeface="Arial" pitchFamily="34" charset="0"/>
                <a:cs typeface="Arial" pitchFamily="34" charset="0"/>
              </a:defRPr>
            </a:lvl2pPr>
            <a:lvl3pPr marL="1143000" indent="-228600" eaLnBrk="0" hangingPunct="0">
              <a:defRPr sz="1400">
                <a:solidFill>
                  <a:schemeClr val="tx1"/>
                </a:solidFill>
                <a:latin typeface="Arial" pitchFamily="34" charset="0"/>
                <a:cs typeface="Arial" pitchFamily="34" charset="0"/>
              </a:defRPr>
            </a:lvl3pPr>
            <a:lvl4pPr marL="1600200" indent="-228600" eaLnBrk="0" hangingPunct="0">
              <a:defRPr sz="1400">
                <a:solidFill>
                  <a:schemeClr val="tx1"/>
                </a:solidFill>
                <a:latin typeface="Arial" pitchFamily="34" charset="0"/>
                <a:cs typeface="Arial" pitchFamily="34" charset="0"/>
              </a:defRPr>
            </a:lvl4pPr>
            <a:lvl5pPr marL="2057400" indent="-228600" eaLnBrk="0" hangingPunct="0">
              <a:defRPr sz="1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a:solidFill>
                  <a:schemeClr val="tx1"/>
                </a:solidFill>
                <a:latin typeface="Arial" pitchFamily="34" charset="0"/>
                <a:cs typeface="Arial" pitchFamily="34" charset="0"/>
              </a:defRPr>
            </a:lvl9pPr>
          </a:lstStyle>
          <a:p>
            <a:pPr eaLnBrk="1" hangingPunct="1"/>
            <a:r>
              <a:rPr lang="es-ES_tradnl" sz="1800" b="1" dirty="0">
                <a:solidFill>
                  <a:srgbClr val="00FFFF"/>
                </a:solidFill>
              </a:rPr>
              <a:t>New patients</a:t>
            </a:r>
          </a:p>
        </p:txBody>
      </p:sp>
      <p:sp>
        <p:nvSpPr>
          <p:cNvPr id="9284" name="Line 70"/>
          <p:cNvSpPr>
            <a:spLocks noChangeShapeType="1"/>
          </p:cNvSpPr>
          <p:nvPr/>
        </p:nvSpPr>
        <p:spPr bwMode="auto">
          <a:xfrm flipH="1">
            <a:off x="9272589" y="5832475"/>
            <a:ext cx="65087" cy="1588"/>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9285" name="Line 71"/>
          <p:cNvSpPr>
            <a:spLocks noChangeShapeType="1"/>
          </p:cNvSpPr>
          <p:nvPr/>
        </p:nvSpPr>
        <p:spPr bwMode="auto">
          <a:xfrm flipH="1">
            <a:off x="9272589" y="5183189"/>
            <a:ext cx="65087" cy="1587"/>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9286" name="Line 72"/>
          <p:cNvSpPr>
            <a:spLocks noChangeShapeType="1"/>
          </p:cNvSpPr>
          <p:nvPr/>
        </p:nvSpPr>
        <p:spPr bwMode="auto">
          <a:xfrm flipH="1">
            <a:off x="9272589" y="4570414"/>
            <a:ext cx="65087" cy="1587"/>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9287" name="Line 73"/>
          <p:cNvSpPr>
            <a:spLocks noChangeShapeType="1"/>
          </p:cNvSpPr>
          <p:nvPr/>
        </p:nvSpPr>
        <p:spPr bwMode="auto">
          <a:xfrm flipH="1">
            <a:off x="9272589" y="3921125"/>
            <a:ext cx="65087" cy="1588"/>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9288" name="Line 74"/>
          <p:cNvSpPr>
            <a:spLocks noChangeShapeType="1"/>
          </p:cNvSpPr>
          <p:nvPr/>
        </p:nvSpPr>
        <p:spPr bwMode="auto">
          <a:xfrm flipH="1">
            <a:off x="9272589" y="3289300"/>
            <a:ext cx="65087" cy="1588"/>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9289" name="Line 75"/>
          <p:cNvSpPr>
            <a:spLocks noChangeShapeType="1"/>
          </p:cNvSpPr>
          <p:nvPr/>
        </p:nvSpPr>
        <p:spPr bwMode="auto">
          <a:xfrm flipH="1">
            <a:off x="9272589" y="2657475"/>
            <a:ext cx="65087" cy="1588"/>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9290" name="Line 76"/>
          <p:cNvSpPr>
            <a:spLocks noChangeShapeType="1"/>
          </p:cNvSpPr>
          <p:nvPr/>
        </p:nvSpPr>
        <p:spPr bwMode="auto">
          <a:xfrm flipH="1">
            <a:off x="9272589" y="1944689"/>
            <a:ext cx="65087" cy="1587"/>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9291" name="Text Box 77"/>
          <p:cNvSpPr txBox="1">
            <a:spLocks noChangeArrowheads="1"/>
          </p:cNvSpPr>
          <p:nvPr/>
        </p:nvSpPr>
        <p:spPr bwMode="auto">
          <a:xfrm>
            <a:off x="3324225" y="3660776"/>
            <a:ext cx="8526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Arial" pitchFamily="34" charset="0"/>
                <a:cs typeface="Arial" pitchFamily="34" charset="0"/>
              </a:defRPr>
            </a:lvl1pPr>
            <a:lvl2pPr marL="742950" indent="-285750" eaLnBrk="0" hangingPunct="0">
              <a:defRPr sz="1400">
                <a:solidFill>
                  <a:schemeClr val="tx1"/>
                </a:solidFill>
                <a:latin typeface="Arial" pitchFamily="34" charset="0"/>
                <a:cs typeface="Arial" pitchFamily="34" charset="0"/>
              </a:defRPr>
            </a:lvl2pPr>
            <a:lvl3pPr marL="1143000" indent="-228600" eaLnBrk="0" hangingPunct="0">
              <a:defRPr sz="1400">
                <a:solidFill>
                  <a:schemeClr val="tx1"/>
                </a:solidFill>
                <a:latin typeface="Arial" pitchFamily="34" charset="0"/>
                <a:cs typeface="Arial" pitchFamily="34" charset="0"/>
              </a:defRPr>
            </a:lvl3pPr>
            <a:lvl4pPr marL="1600200" indent="-228600" eaLnBrk="0" hangingPunct="0">
              <a:defRPr sz="1400">
                <a:solidFill>
                  <a:schemeClr val="tx1"/>
                </a:solidFill>
                <a:latin typeface="Arial" pitchFamily="34" charset="0"/>
                <a:cs typeface="Arial" pitchFamily="34" charset="0"/>
              </a:defRPr>
            </a:lvl4pPr>
            <a:lvl5pPr marL="2057400" indent="-228600" eaLnBrk="0" hangingPunct="0">
              <a:defRPr sz="1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a:solidFill>
                  <a:schemeClr val="tx1"/>
                </a:solidFill>
                <a:latin typeface="Arial" pitchFamily="34" charset="0"/>
                <a:cs typeface="Arial" pitchFamily="34" charset="0"/>
              </a:defRPr>
            </a:lvl9pPr>
          </a:lstStyle>
          <a:p>
            <a:pPr eaLnBrk="1" hangingPunct="1"/>
            <a:r>
              <a:rPr lang="es-ES_tradnl" sz="1800" b="1" dirty="0">
                <a:solidFill>
                  <a:srgbClr val="FF0000"/>
                </a:solidFill>
                <a:latin typeface="+mn-lt"/>
              </a:rPr>
              <a:t>Deaths</a:t>
            </a:r>
          </a:p>
        </p:txBody>
      </p:sp>
      <p:sp>
        <p:nvSpPr>
          <p:cNvPr id="9292" name="Text Box 78"/>
          <p:cNvSpPr txBox="1">
            <a:spLocks noChangeArrowheads="1"/>
          </p:cNvSpPr>
          <p:nvPr/>
        </p:nvSpPr>
        <p:spPr bwMode="auto">
          <a:xfrm>
            <a:off x="7815263" y="6538914"/>
            <a:ext cx="281781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Arial" pitchFamily="34" charset="0"/>
                <a:cs typeface="Arial" pitchFamily="34" charset="0"/>
              </a:defRPr>
            </a:lvl1pPr>
            <a:lvl2pPr marL="742950" indent="-285750" eaLnBrk="0" hangingPunct="0">
              <a:defRPr sz="1400">
                <a:solidFill>
                  <a:schemeClr val="tx1"/>
                </a:solidFill>
                <a:latin typeface="Arial" pitchFamily="34" charset="0"/>
                <a:cs typeface="Arial" pitchFamily="34" charset="0"/>
              </a:defRPr>
            </a:lvl2pPr>
            <a:lvl3pPr marL="1143000" indent="-228600" eaLnBrk="0" hangingPunct="0">
              <a:defRPr sz="1400">
                <a:solidFill>
                  <a:schemeClr val="tx1"/>
                </a:solidFill>
                <a:latin typeface="Arial" pitchFamily="34" charset="0"/>
                <a:cs typeface="Arial" pitchFamily="34" charset="0"/>
              </a:defRPr>
            </a:lvl3pPr>
            <a:lvl4pPr marL="1600200" indent="-228600" eaLnBrk="0" hangingPunct="0">
              <a:defRPr sz="1400">
                <a:solidFill>
                  <a:schemeClr val="tx1"/>
                </a:solidFill>
                <a:latin typeface="Arial" pitchFamily="34" charset="0"/>
                <a:cs typeface="Arial" pitchFamily="34" charset="0"/>
              </a:defRPr>
            </a:lvl4pPr>
            <a:lvl5pPr marL="2057400" indent="-228600" eaLnBrk="0" hangingPunct="0">
              <a:defRPr sz="1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a:solidFill>
                  <a:schemeClr val="tx1"/>
                </a:solidFill>
                <a:latin typeface="Arial" pitchFamily="34" charset="0"/>
                <a:cs typeface="Arial" pitchFamily="34" charset="0"/>
              </a:defRPr>
            </a:lvl9pPr>
          </a:lstStyle>
          <a:p>
            <a:pPr algn="r" eaLnBrk="1" hangingPunct="1"/>
            <a:r>
              <a:rPr lang="da-DK" sz="1200" b="1" dirty="0">
                <a:solidFill>
                  <a:schemeClr val="tx2"/>
                </a:solidFill>
              </a:rPr>
              <a:t>Data </a:t>
            </a:r>
            <a:r>
              <a:rPr lang="da-DK" sz="1200" b="1" dirty="0">
                <a:solidFill>
                  <a:schemeClr val="tx2"/>
                </a:solidFill>
                <a:latin typeface="+mn-lt"/>
              </a:rPr>
              <a:t>from</a:t>
            </a:r>
            <a:r>
              <a:rPr lang="da-DK" sz="1200" b="1" dirty="0">
                <a:solidFill>
                  <a:schemeClr val="tx2"/>
                </a:solidFill>
              </a:rPr>
              <a:t> </a:t>
            </a:r>
            <a:r>
              <a:rPr lang="da-DK" sz="1200" b="1" dirty="0">
                <a:solidFill>
                  <a:schemeClr val="tx2"/>
                </a:solidFill>
                <a:latin typeface="+mn-lt"/>
              </a:rPr>
              <a:t>Hospital</a:t>
            </a:r>
            <a:r>
              <a:rPr lang="da-DK" sz="1200" b="1" dirty="0">
                <a:solidFill>
                  <a:schemeClr val="tx2"/>
                </a:solidFill>
              </a:rPr>
              <a:t> Clinic, Barcelona</a:t>
            </a:r>
          </a:p>
        </p:txBody>
      </p:sp>
      <p:sp>
        <p:nvSpPr>
          <p:cNvPr id="9293" name="Text Box 79"/>
          <p:cNvSpPr txBox="1">
            <a:spLocks noChangeArrowheads="1"/>
          </p:cNvSpPr>
          <p:nvPr/>
        </p:nvSpPr>
        <p:spPr bwMode="auto">
          <a:xfrm>
            <a:off x="3515053" y="1341439"/>
            <a:ext cx="5066643" cy="7078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Arial" pitchFamily="34" charset="0"/>
                <a:cs typeface="Arial" pitchFamily="34" charset="0"/>
              </a:defRPr>
            </a:lvl1pPr>
            <a:lvl2pPr marL="742950" indent="-285750" eaLnBrk="0" hangingPunct="0">
              <a:defRPr sz="1400">
                <a:solidFill>
                  <a:schemeClr val="tx1"/>
                </a:solidFill>
                <a:latin typeface="Arial" pitchFamily="34" charset="0"/>
                <a:cs typeface="Arial" pitchFamily="34" charset="0"/>
              </a:defRPr>
            </a:lvl2pPr>
            <a:lvl3pPr marL="1143000" indent="-228600" eaLnBrk="0" hangingPunct="0">
              <a:defRPr sz="1400">
                <a:solidFill>
                  <a:schemeClr val="tx1"/>
                </a:solidFill>
                <a:latin typeface="Arial" pitchFamily="34" charset="0"/>
                <a:cs typeface="Arial" pitchFamily="34" charset="0"/>
              </a:defRPr>
            </a:lvl3pPr>
            <a:lvl4pPr marL="1600200" indent="-228600" eaLnBrk="0" hangingPunct="0">
              <a:defRPr sz="1400">
                <a:solidFill>
                  <a:schemeClr val="tx1"/>
                </a:solidFill>
                <a:latin typeface="Arial" pitchFamily="34" charset="0"/>
                <a:cs typeface="Arial" pitchFamily="34" charset="0"/>
              </a:defRPr>
            </a:lvl4pPr>
            <a:lvl5pPr marL="2057400" indent="-228600" eaLnBrk="0" hangingPunct="0">
              <a:defRPr sz="1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a:solidFill>
                  <a:schemeClr val="tx1"/>
                </a:solidFill>
                <a:latin typeface="Arial" pitchFamily="34" charset="0"/>
                <a:cs typeface="Arial" pitchFamily="34" charset="0"/>
              </a:defRPr>
            </a:lvl9pPr>
          </a:lstStyle>
          <a:p>
            <a:pPr algn="ctr" eaLnBrk="1" hangingPunct="1"/>
            <a:r>
              <a:rPr lang="es-ES_tradnl" sz="2000" b="1" dirty="0">
                <a:solidFill>
                  <a:srgbClr val="00008C"/>
                </a:solidFill>
                <a:latin typeface="+mn-lt"/>
              </a:rPr>
              <a:t>This means long-term exposure </a:t>
            </a:r>
            <a:r>
              <a:rPr lang="en-US" sz="2000" b="1" dirty="0">
                <a:solidFill>
                  <a:srgbClr val="00008C"/>
                </a:solidFill>
                <a:latin typeface="+mn-lt"/>
              </a:rPr>
              <a:t>to</a:t>
            </a:r>
            <a:r>
              <a:rPr lang="es-ES_tradnl" sz="2000" b="1" dirty="0">
                <a:solidFill>
                  <a:srgbClr val="00008C"/>
                </a:solidFill>
                <a:latin typeface="+mn-lt"/>
              </a:rPr>
              <a:t> ART</a:t>
            </a:r>
          </a:p>
          <a:p>
            <a:pPr algn="ctr" eaLnBrk="1" hangingPunct="1"/>
            <a:r>
              <a:rPr lang="es-ES_tradnl" sz="2000" b="1" dirty="0">
                <a:solidFill>
                  <a:srgbClr val="00008C"/>
                </a:solidFill>
                <a:latin typeface="+mn-lt"/>
              </a:rPr>
              <a:t>and </a:t>
            </a:r>
            <a:r>
              <a:rPr lang="en-US" sz="2000" b="1" dirty="0">
                <a:solidFill>
                  <a:srgbClr val="00008C"/>
                </a:solidFill>
                <a:latin typeface="+mn-lt"/>
              </a:rPr>
              <a:t>higher</a:t>
            </a:r>
            <a:r>
              <a:rPr lang="es-ES_tradnl" sz="2000" b="1" dirty="0">
                <a:solidFill>
                  <a:srgbClr val="00008C"/>
                </a:solidFill>
                <a:latin typeface="+mn-lt"/>
              </a:rPr>
              <a:t> </a:t>
            </a:r>
            <a:r>
              <a:rPr lang="en-US" sz="2000" b="1" dirty="0">
                <a:solidFill>
                  <a:srgbClr val="00008C"/>
                </a:solidFill>
                <a:latin typeface="+mn-lt"/>
              </a:rPr>
              <a:t>risk</a:t>
            </a:r>
            <a:r>
              <a:rPr lang="es-ES_tradnl" sz="2000" b="1" dirty="0">
                <a:solidFill>
                  <a:srgbClr val="00008C"/>
                </a:solidFill>
                <a:latin typeface="+mn-lt"/>
              </a:rPr>
              <a:t> for non-HIV-related conditions</a:t>
            </a:r>
          </a:p>
        </p:txBody>
      </p:sp>
      <p:sp>
        <p:nvSpPr>
          <p:cNvPr id="9294" name="Rectangle 80"/>
          <p:cNvSpPr>
            <a:spLocks noChangeArrowheads="1"/>
          </p:cNvSpPr>
          <p:nvPr/>
        </p:nvSpPr>
        <p:spPr bwMode="auto">
          <a:xfrm rot="-5400000">
            <a:off x="843082" y="3915184"/>
            <a:ext cx="29953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b="1" dirty="0">
                <a:solidFill>
                  <a:schemeClr val="tx2"/>
                </a:solidFill>
              </a:rPr>
              <a:t>Mortality per 100 patient-years</a:t>
            </a:r>
            <a:endParaRPr lang="es-ES_tradnl" b="1" dirty="0">
              <a:solidFill>
                <a:schemeClr val="tx2"/>
              </a:solidFill>
              <a:latin typeface="Times"/>
            </a:endParaRPr>
          </a:p>
        </p:txBody>
      </p:sp>
      <p:sp>
        <p:nvSpPr>
          <p:cNvPr id="9295" name="Rectangle 81"/>
          <p:cNvSpPr>
            <a:spLocks noChangeArrowheads="1"/>
          </p:cNvSpPr>
          <p:nvPr/>
        </p:nvSpPr>
        <p:spPr bwMode="auto">
          <a:xfrm rot="5400000">
            <a:off x="9305346" y="3735001"/>
            <a:ext cx="18664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b="1" dirty="0">
                <a:solidFill>
                  <a:schemeClr val="tx2"/>
                </a:solidFill>
              </a:rPr>
              <a:t>Number of patients</a:t>
            </a:r>
            <a:endParaRPr lang="es-ES_tradnl" b="1" dirty="0">
              <a:solidFill>
                <a:schemeClr val="tx2"/>
              </a:solidFill>
              <a:latin typeface="Times"/>
            </a:endParaRPr>
          </a:p>
        </p:txBody>
      </p:sp>
      <p:sp>
        <p:nvSpPr>
          <p:cNvPr id="9296" name="Rectangle 2"/>
          <p:cNvSpPr>
            <a:spLocks noGrp="1" noChangeArrowheads="1"/>
          </p:cNvSpPr>
          <p:nvPr>
            <p:ph type="title"/>
          </p:nvPr>
        </p:nvSpPr>
        <p:spPr>
          <a:xfrm>
            <a:off x="1981200" y="44450"/>
            <a:ext cx="8229600" cy="1143000"/>
          </a:xfrm>
        </p:spPr>
        <p:txBody>
          <a:bodyPr>
            <a:normAutofit/>
          </a:bodyPr>
          <a:lstStyle/>
          <a:p>
            <a:pPr eaLnBrk="1" hangingPunct="1"/>
            <a:r>
              <a:rPr lang="en-US" sz="3600" dirty="0"/>
              <a:t>HIV infection has changed from a fatal disease into a chronic condition</a:t>
            </a:r>
          </a:p>
        </p:txBody>
      </p:sp>
      <p:sp>
        <p:nvSpPr>
          <p:cNvPr id="9297" name="Freeform 59"/>
          <p:cNvSpPr>
            <a:spLocks/>
          </p:cNvSpPr>
          <p:nvPr/>
        </p:nvSpPr>
        <p:spPr bwMode="auto">
          <a:xfrm>
            <a:off x="2995613" y="2065338"/>
            <a:ext cx="6203950" cy="3751262"/>
          </a:xfrm>
          <a:custGeom>
            <a:avLst/>
            <a:gdLst>
              <a:gd name="T0" fmla="*/ 0 w 4286"/>
              <a:gd name="T1" fmla="*/ 2147483647 h 2363"/>
              <a:gd name="T2" fmla="*/ 2147483647 w 4286"/>
              <a:gd name="T3" fmla="*/ 2147483647 h 2363"/>
              <a:gd name="T4" fmla="*/ 2147483647 w 4286"/>
              <a:gd name="T5" fmla="*/ 2147483647 h 2363"/>
              <a:gd name="T6" fmla="*/ 2147483647 w 4286"/>
              <a:gd name="T7" fmla="*/ 2147483647 h 2363"/>
              <a:gd name="T8" fmla="*/ 2147483647 w 4286"/>
              <a:gd name="T9" fmla="*/ 2147483647 h 2363"/>
              <a:gd name="T10" fmla="*/ 2147483647 w 4286"/>
              <a:gd name="T11" fmla="*/ 2147483647 h 2363"/>
              <a:gd name="T12" fmla="*/ 2147483647 w 4286"/>
              <a:gd name="T13" fmla="*/ 2147483647 h 2363"/>
              <a:gd name="T14" fmla="*/ 2147483647 w 4286"/>
              <a:gd name="T15" fmla="*/ 2147483647 h 2363"/>
              <a:gd name="T16" fmla="*/ 2147483647 w 4286"/>
              <a:gd name="T17" fmla="*/ 2147483647 h 2363"/>
              <a:gd name="T18" fmla="*/ 2147483647 w 4286"/>
              <a:gd name="T19" fmla="*/ 2147483647 h 2363"/>
              <a:gd name="T20" fmla="*/ 2147483647 w 4286"/>
              <a:gd name="T21" fmla="*/ 2147483647 h 2363"/>
              <a:gd name="T22" fmla="*/ 2147483647 w 4286"/>
              <a:gd name="T23" fmla="*/ 2147483647 h 2363"/>
              <a:gd name="T24" fmla="*/ 2147483647 w 4286"/>
              <a:gd name="T25" fmla="*/ 2147483647 h 2363"/>
              <a:gd name="T26" fmla="*/ 2147483647 w 4286"/>
              <a:gd name="T27" fmla="*/ 2147483647 h 2363"/>
              <a:gd name="T28" fmla="*/ 2147483647 w 4286"/>
              <a:gd name="T29" fmla="*/ 2147483647 h 2363"/>
              <a:gd name="T30" fmla="*/ 2147483647 w 4286"/>
              <a:gd name="T31" fmla="*/ 2147483647 h 2363"/>
              <a:gd name="T32" fmla="*/ 2147483647 w 4286"/>
              <a:gd name="T33" fmla="*/ 2147483647 h 2363"/>
              <a:gd name="T34" fmla="*/ 2147483647 w 4286"/>
              <a:gd name="T35" fmla="*/ 2147483647 h 2363"/>
              <a:gd name="T36" fmla="*/ 2147483647 w 4286"/>
              <a:gd name="T37" fmla="*/ 2147483647 h 2363"/>
              <a:gd name="T38" fmla="*/ 2147483647 w 4286"/>
              <a:gd name="T39" fmla="*/ 2147483647 h 2363"/>
              <a:gd name="T40" fmla="*/ 2147483647 w 4286"/>
              <a:gd name="T41" fmla="*/ 2147483647 h 2363"/>
              <a:gd name="T42" fmla="*/ 2147483647 w 4286"/>
              <a:gd name="T43" fmla="*/ 2147483647 h 2363"/>
              <a:gd name="T44" fmla="*/ 2147483647 w 4286"/>
              <a:gd name="T45" fmla="*/ 2147483647 h 2363"/>
              <a:gd name="T46" fmla="*/ 2147483647 w 4286"/>
              <a:gd name="T47" fmla="*/ 2147483647 h 2363"/>
              <a:gd name="T48" fmla="*/ 2147483647 w 4286"/>
              <a:gd name="T49" fmla="*/ 2147483647 h 2363"/>
              <a:gd name="T50" fmla="*/ 2147483647 w 4286"/>
              <a:gd name="T51" fmla="*/ 2147483647 h 2363"/>
              <a:gd name="T52" fmla="*/ 2147483647 w 4286"/>
              <a:gd name="T53" fmla="*/ 2147483647 h 2363"/>
              <a:gd name="T54" fmla="*/ 2147483647 w 4286"/>
              <a:gd name="T55" fmla="*/ 2147483647 h 2363"/>
              <a:gd name="T56" fmla="*/ 2147483647 w 4286"/>
              <a:gd name="T57" fmla="*/ 2147483647 h 2363"/>
              <a:gd name="T58" fmla="*/ 2147483647 w 4286"/>
              <a:gd name="T59" fmla="*/ 2147483647 h 2363"/>
              <a:gd name="T60" fmla="*/ 2147483647 w 4286"/>
              <a:gd name="T61" fmla="*/ 2147483647 h 2363"/>
              <a:gd name="T62" fmla="*/ 2147483647 w 4286"/>
              <a:gd name="T63" fmla="*/ 2147483647 h 2363"/>
              <a:gd name="T64" fmla="*/ 2147483647 w 4286"/>
              <a:gd name="T65" fmla="*/ 2147483647 h 2363"/>
              <a:gd name="T66" fmla="*/ 2147483647 w 4286"/>
              <a:gd name="T67" fmla="*/ 2147483647 h 2363"/>
              <a:gd name="T68" fmla="*/ 2147483647 w 4286"/>
              <a:gd name="T69" fmla="*/ 2147483647 h 2363"/>
              <a:gd name="T70" fmla="*/ 2147483647 w 4286"/>
              <a:gd name="T71" fmla="*/ 2147483647 h 2363"/>
              <a:gd name="T72" fmla="*/ 2147483647 w 4286"/>
              <a:gd name="T73" fmla="*/ 2147483647 h 2363"/>
              <a:gd name="T74" fmla="*/ 2147483647 w 4286"/>
              <a:gd name="T75" fmla="*/ 2147483647 h 2363"/>
              <a:gd name="T76" fmla="*/ 2147483647 w 4286"/>
              <a:gd name="T77" fmla="*/ 2147483647 h 2363"/>
              <a:gd name="T78" fmla="*/ 2147483647 w 4286"/>
              <a:gd name="T79" fmla="*/ 2147483647 h 2363"/>
              <a:gd name="T80" fmla="*/ 2147483647 w 4286"/>
              <a:gd name="T81" fmla="*/ 2147483647 h 2363"/>
              <a:gd name="T82" fmla="*/ 2147483647 w 4286"/>
              <a:gd name="T83" fmla="*/ 2147483647 h 2363"/>
              <a:gd name="T84" fmla="*/ 2147483647 w 4286"/>
              <a:gd name="T85" fmla="*/ 2147483647 h 2363"/>
              <a:gd name="T86" fmla="*/ 2147483647 w 4286"/>
              <a:gd name="T87" fmla="*/ 2147483647 h 2363"/>
              <a:gd name="T88" fmla="*/ 2147483647 w 4286"/>
              <a:gd name="T89" fmla="*/ 0 h 236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286"/>
              <a:gd name="T136" fmla="*/ 0 h 2363"/>
              <a:gd name="T137" fmla="*/ 4286 w 4286"/>
              <a:gd name="T138" fmla="*/ 2363 h 236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286" h="2363">
                <a:moveTo>
                  <a:pt x="0" y="2351"/>
                </a:moveTo>
                <a:lnTo>
                  <a:pt x="102" y="2363"/>
                </a:lnTo>
                <a:lnTo>
                  <a:pt x="193" y="2351"/>
                </a:lnTo>
                <a:lnTo>
                  <a:pt x="295" y="2351"/>
                </a:lnTo>
                <a:lnTo>
                  <a:pt x="398" y="2329"/>
                </a:lnTo>
                <a:lnTo>
                  <a:pt x="489" y="2329"/>
                </a:lnTo>
                <a:lnTo>
                  <a:pt x="591" y="2306"/>
                </a:lnTo>
                <a:lnTo>
                  <a:pt x="682" y="2306"/>
                </a:lnTo>
                <a:lnTo>
                  <a:pt x="784" y="2249"/>
                </a:lnTo>
                <a:lnTo>
                  <a:pt x="875" y="2272"/>
                </a:lnTo>
                <a:lnTo>
                  <a:pt x="978" y="2192"/>
                </a:lnTo>
                <a:lnTo>
                  <a:pt x="1069" y="2181"/>
                </a:lnTo>
                <a:lnTo>
                  <a:pt x="1171" y="2090"/>
                </a:lnTo>
                <a:lnTo>
                  <a:pt x="1273" y="2090"/>
                </a:lnTo>
                <a:lnTo>
                  <a:pt x="1364" y="1931"/>
                </a:lnTo>
                <a:lnTo>
                  <a:pt x="1466" y="1976"/>
                </a:lnTo>
                <a:lnTo>
                  <a:pt x="1557" y="1772"/>
                </a:lnTo>
                <a:lnTo>
                  <a:pt x="1660" y="1783"/>
                </a:lnTo>
                <a:lnTo>
                  <a:pt x="1751" y="1624"/>
                </a:lnTo>
                <a:lnTo>
                  <a:pt x="1853" y="1624"/>
                </a:lnTo>
                <a:lnTo>
                  <a:pt x="1955" y="1545"/>
                </a:lnTo>
                <a:lnTo>
                  <a:pt x="2046" y="1579"/>
                </a:lnTo>
                <a:lnTo>
                  <a:pt x="2149" y="1454"/>
                </a:lnTo>
                <a:lnTo>
                  <a:pt x="2239" y="1522"/>
                </a:lnTo>
                <a:lnTo>
                  <a:pt x="2342" y="1352"/>
                </a:lnTo>
                <a:lnTo>
                  <a:pt x="2433" y="1329"/>
                </a:lnTo>
                <a:lnTo>
                  <a:pt x="2535" y="1045"/>
                </a:lnTo>
                <a:lnTo>
                  <a:pt x="2637" y="977"/>
                </a:lnTo>
                <a:lnTo>
                  <a:pt x="2728" y="863"/>
                </a:lnTo>
                <a:lnTo>
                  <a:pt x="2831" y="863"/>
                </a:lnTo>
                <a:lnTo>
                  <a:pt x="2922" y="750"/>
                </a:lnTo>
                <a:lnTo>
                  <a:pt x="3024" y="727"/>
                </a:lnTo>
                <a:lnTo>
                  <a:pt x="3115" y="625"/>
                </a:lnTo>
                <a:lnTo>
                  <a:pt x="3217" y="636"/>
                </a:lnTo>
                <a:lnTo>
                  <a:pt x="3308" y="557"/>
                </a:lnTo>
                <a:lnTo>
                  <a:pt x="3410" y="511"/>
                </a:lnTo>
                <a:lnTo>
                  <a:pt x="3513" y="420"/>
                </a:lnTo>
                <a:lnTo>
                  <a:pt x="3604" y="375"/>
                </a:lnTo>
                <a:lnTo>
                  <a:pt x="3706" y="284"/>
                </a:lnTo>
                <a:lnTo>
                  <a:pt x="3797" y="295"/>
                </a:lnTo>
                <a:lnTo>
                  <a:pt x="3899" y="193"/>
                </a:lnTo>
                <a:lnTo>
                  <a:pt x="3990" y="170"/>
                </a:lnTo>
                <a:lnTo>
                  <a:pt x="4093" y="57"/>
                </a:lnTo>
                <a:lnTo>
                  <a:pt x="4195" y="34"/>
                </a:lnTo>
                <a:lnTo>
                  <a:pt x="4286" y="0"/>
                </a:lnTo>
              </a:path>
            </a:pathLst>
          </a:custGeom>
          <a:noFill/>
          <a:ln w="38100">
            <a:solidFill>
              <a:schemeClr val="folHlink"/>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pic>
        <p:nvPicPr>
          <p:cNvPr id="9298" name="Picture 2" descr="G:\__Conferences\AIDS2012\Communications\AIDS 2012 Logo and Style Guide\AIDS 2012 Logos\Master Logo (USE THIS LOGO)\Theme (USE THIS LOGO)\Other versions\AIDS2012mastTheme-color-name.jpg"/>
          <p:cNvPicPr>
            <a:picLocks noChangeAspect="1" noChangeArrowheads="1"/>
          </p:cNvPicPr>
          <p:nvPr/>
        </p:nvPicPr>
        <p:blipFill>
          <a:blip r:embed="rId2" cstate="print">
            <a:clrChange>
              <a:clrFrom>
                <a:srgbClr val="FFFFFE"/>
              </a:clrFrom>
              <a:clrTo>
                <a:srgbClr val="FFFFFE">
                  <a:alpha val="0"/>
                </a:srgbClr>
              </a:clrTo>
            </a:clrChange>
            <a:extLst>
              <a:ext uri="{28A0092B-C50C-407E-A947-70E740481C1C}">
                <a14:useLocalDpi xmlns:a14="http://schemas.microsoft.com/office/drawing/2010/main" val="0"/>
              </a:ext>
            </a:extLst>
          </a:blip>
          <a:srcRect l="10225" t="11185" r="7208" b="9079"/>
          <a:stretch>
            <a:fillRect/>
          </a:stretch>
        </p:blipFill>
        <p:spPr bwMode="auto">
          <a:xfrm>
            <a:off x="1600201" y="5943600"/>
            <a:ext cx="1141413"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99" name="TextBox 10"/>
          <p:cNvSpPr txBox="1">
            <a:spLocks noChangeArrowheads="1"/>
          </p:cNvSpPr>
          <p:nvPr/>
        </p:nvSpPr>
        <p:spPr bwMode="auto">
          <a:xfrm>
            <a:off x="5626245" y="6610351"/>
            <a:ext cx="922047"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Arial" pitchFamily="34" charset="0"/>
                <a:cs typeface="Arial" pitchFamily="34" charset="0"/>
              </a:defRPr>
            </a:lvl1pPr>
            <a:lvl2pPr marL="742950" indent="-285750" eaLnBrk="0" hangingPunct="0">
              <a:defRPr sz="1400">
                <a:solidFill>
                  <a:schemeClr val="tx1"/>
                </a:solidFill>
                <a:latin typeface="Arial" pitchFamily="34" charset="0"/>
                <a:cs typeface="Arial" pitchFamily="34" charset="0"/>
              </a:defRPr>
            </a:lvl2pPr>
            <a:lvl3pPr marL="1143000" indent="-228600" eaLnBrk="0" hangingPunct="0">
              <a:defRPr sz="1400">
                <a:solidFill>
                  <a:schemeClr val="tx1"/>
                </a:solidFill>
                <a:latin typeface="Arial" pitchFamily="34" charset="0"/>
                <a:cs typeface="Arial" pitchFamily="34" charset="0"/>
              </a:defRPr>
            </a:lvl3pPr>
            <a:lvl4pPr marL="1600200" indent="-228600" eaLnBrk="0" hangingPunct="0">
              <a:defRPr sz="1400">
                <a:solidFill>
                  <a:schemeClr val="tx1"/>
                </a:solidFill>
                <a:latin typeface="Arial" pitchFamily="34" charset="0"/>
                <a:cs typeface="Arial" pitchFamily="34" charset="0"/>
              </a:defRPr>
            </a:lvl4pPr>
            <a:lvl5pPr marL="2057400" indent="-228600" eaLnBrk="0" hangingPunct="0">
              <a:defRPr sz="1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a:solidFill>
                  <a:schemeClr val="tx1"/>
                </a:solidFill>
                <a:latin typeface="Arial" pitchFamily="34" charset="0"/>
                <a:cs typeface="Arial" pitchFamily="34" charset="0"/>
              </a:defRPr>
            </a:lvl9pPr>
          </a:lstStyle>
          <a:p>
            <a:pPr algn="ctr" eaLnBrk="1" hangingPunct="1"/>
            <a:r>
              <a:rPr lang="fr-CH" sz="700" b="1" dirty="0">
                <a:solidFill>
                  <a:srgbClr val="FF0000"/>
                </a:solidFill>
              </a:rPr>
              <a:t>www.</a:t>
            </a:r>
            <a:r>
              <a:rPr lang="fr-CH" sz="700" b="1" dirty="0">
                <a:solidFill>
                  <a:srgbClr val="FF0000"/>
                </a:solidFill>
                <a:latin typeface="+mn-lt"/>
              </a:rPr>
              <a:t>aids2012</a:t>
            </a:r>
            <a:r>
              <a:rPr lang="fr-CH" sz="700" b="1" dirty="0">
                <a:solidFill>
                  <a:srgbClr val="FF0000"/>
                </a:solidFill>
              </a:rPr>
              <a:t>.org</a:t>
            </a:r>
            <a:endParaRPr lang="en-US" sz="700" b="1" dirty="0">
              <a:solidFill>
                <a:srgbClr val="FF0000"/>
              </a:solidFill>
            </a:endParaRPr>
          </a:p>
        </p:txBody>
      </p:sp>
      <p:pic>
        <p:nvPicPr>
          <p:cNvPr id="84" name="Picture 83">
            <a:extLst>
              <a:ext uri="{FF2B5EF4-FFF2-40B4-BE49-F238E27FC236}">
                <a16:creationId xmlns:a16="http://schemas.microsoft.com/office/drawing/2014/main" id="{7C0101C4-A2A6-43D4-AF01-C12792055F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1208" y="6311900"/>
            <a:ext cx="925183" cy="457200"/>
          </a:xfrm>
          <a:prstGeom prst="rect">
            <a:avLst/>
          </a:prstGeom>
        </p:spPr>
      </p:pic>
      <p:pic>
        <p:nvPicPr>
          <p:cNvPr id="85" name="Picture 84">
            <a:extLst>
              <a:ext uri="{FF2B5EF4-FFF2-40B4-BE49-F238E27FC236}">
                <a16:creationId xmlns:a16="http://schemas.microsoft.com/office/drawing/2014/main" id="{7C958E4A-FAB0-495C-8B4C-E49794726B38}"/>
              </a:ext>
            </a:extLst>
          </p:cNvPr>
          <p:cNvPicPr>
            <a:picLocks noChangeAspect="1"/>
          </p:cNvPicPr>
          <p:nvPr/>
        </p:nvPicPr>
        <p:blipFill rotWithShape="1">
          <a:blip r:embed="rId4">
            <a:extLst>
              <a:ext uri="{28A0092B-C50C-407E-A947-70E740481C1C}">
                <a14:useLocalDpi xmlns:a14="http://schemas.microsoft.com/office/drawing/2010/main" val="0"/>
              </a:ext>
            </a:extLst>
          </a:blip>
          <a:srcRect l="752" r="60110" b="55845"/>
          <a:stretch/>
        </p:blipFill>
        <p:spPr>
          <a:xfrm>
            <a:off x="242967" y="6126163"/>
            <a:ext cx="904570" cy="574054"/>
          </a:xfrm>
          <a:prstGeom prst="rect">
            <a:avLst/>
          </a:prstGeom>
        </p:spPr>
      </p:pic>
    </p:spTree>
    <p:extLst>
      <p:ext uri="{BB962C8B-B14F-4D97-AF65-F5344CB8AC3E}">
        <p14:creationId xmlns:p14="http://schemas.microsoft.com/office/powerpoint/2010/main" val="162676818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07097-56AA-4968-A4E6-8472649B077F}"/>
              </a:ext>
            </a:extLst>
          </p:cNvPr>
          <p:cNvSpPr>
            <a:spLocks noGrp="1"/>
          </p:cNvSpPr>
          <p:nvPr>
            <p:ph type="title"/>
          </p:nvPr>
        </p:nvSpPr>
        <p:spPr/>
        <p:txBody>
          <a:bodyPr/>
          <a:lstStyle/>
          <a:p>
            <a:r>
              <a:rPr lang="en-GB" b="1" dirty="0"/>
              <a:t>Overview of Metabolic Disorders in HIV</a:t>
            </a:r>
            <a:endParaRPr lang="en-US" b="1" dirty="0"/>
          </a:p>
        </p:txBody>
      </p:sp>
      <p:sp>
        <p:nvSpPr>
          <p:cNvPr id="3" name="Content Placeholder 2">
            <a:extLst>
              <a:ext uri="{FF2B5EF4-FFF2-40B4-BE49-F238E27FC236}">
                <a16:creationId xmlns:a16="http://schemas.microsoft.com/office/drawing/2014/main" id="{8C808927-B37C-4C8D-8037-D10A95F9B0E7}"/>
              </a:ext>
            </a:extLst>
          </p:cNvPr>
          <p:cNvSpPr>
            <a:spLocks noGrp="1"/>
          </p:cNvSpPr>
          <p:nvPr>
            <p:ph idx="1"/>
          </p:nvPr>
        </p:nvSpPr>
        <p:spPr/>
        <p:txBody>
          <a:bodyPr>
            <a:normAutofit fontScale="92500" lnSpcReduction="10000"/>
          </a:bodyPr>
          <a:lstStyle/>
          <a:p>
            <a:pPr marL="0" indent="0">
              <a:lnSpc>
                <a:spcPct val="150000"/>
              </a:lnSpc>
              <a:buNone/>
            </a:pPr>
            <a:r>
              <a:rPr lang="en-US" b="1" dirty="0"/>
              <a:t>HIV infection and Metabolic Disorders</a:t>
            </a:r>
          </a:p>
          <a:p>
            <a:pPr>
              <a:lnSpc>
                <a:spcPct val="150000"/>
              </a:lnSpc>
            </a:pPr>
            <a:r>
              <a:rPr lang="en-US" dirty="0"/>
              <a:t>HIV infection itself contributes to the development of metabolic disorders.</a:t>
            </a:r>
          </a:p>
          <a:p>
            <a:pPr>
              <a:lnSpc>
                <a:spcPct val="150000"/>
              </a:lnSpc>
            </a:pPr>
            <a:r>
              <a:rPr lang="en-US" dirty="0"/>
              <a:t>Studies have shown that people with HIV without ART have </a:t>
            </a:r>
          </a:p>
          <a:p>
            <a:pPr lvl="1">
              <a:lnSpc>
                <a:spcPct val="150000"/>
              </a:lnSpc>
            </a:pPr>
            <a:r>
              <a:rPr lang="en-US" dirty="0"/>
              <a:t>high levels of Triglycerides</a:t>
            </a:r>
          </a:p>
          <a:p>
            <a:pPr lvl="1">
              <a:lnSpc>
                <a:spcPct val="150000"/>
              </a:lnSpc>
            </a:pPr>
            <a:r>
              <a:rPr lang="en-US" dirty="0"/>
              <a:t>Increase basal lipolysis (production)</a:t>
            </a:r>
          </a:p>
          <a:p>
            <a:pPr lvl="1">
              <a:lnSpc>
                <a:spcPct val="150000"/>
              </a:lnSpc>
            </a:pPr>
            <a:r>
              <a:rPr lang="en-US" dirty="0"/>
              <a:t>low levels of total cholesterol (TC), LDLcholesterol (LDL-C) and HDL-cholesterol (HDL)</a:t>
            </a:r>
          </a:p>
          <a:p>
            <a:pPr lvl="1">
              <a:lnSpc>
                <a:spcPct val="150000"/>
              </a:lnSpc>
            </a:pPr>
            <a:r>
              <a:rPr lang="en-US" dirty="0"/>
              <a:t>Low CD4 count (CD4 &lt; 200 cell/ml), Hep B or C and Low Growth Hormones levels</a:t>
            </a:r>
          </a:p>
          <a:p>
            <a:pPr lvl="1">
              <a:lnSpc>
                <a:spcPct val="150000"/>
              </a:lnSpc>
            </a:pPr>
            <a:endParaRPr lang="en-US" dirty="0"/>
          </a:p>
          <a:p>
            <a:pPr lvl="1">
              <a:lnSpc>
                <a:spcPct val="150000"/>
              </a:lnSpc>
            </a:pPr>
            <a:endParaRPr lang="en-US" dirty="0"/>
          </a:p>
          <a:p>
            <a:pPr>
              <a:lnSpc>
                <a:spcPct val="150000"/>
              </a:lnSpc>
            </a:pPr>
            <a:endParaRPr lang="en-US" dirty="0"/>
          </a:p>
          <a:p>
            <a:pPr>
              <a:lnSpc>
                <a:spcPct val="150000"/>
              </a:lnSpc>
            </a:pPr>
            <a:endParaRPr lang="en-GB" dirty="0"/>
          </a:p>
          <a:p>
            <a:pPr>
              <a:lnSpc>
                <a:spcPct val="150000"/>
              </a:lnSpc>
            </a:pPr>
            <a:endParaRPr lang="en-GB" dirty="0"/>
          </a:p>
        </p:txBody>
      </p:sp>
      <p:sp>
        <p:nvSpPr>
          <p:cNvPr id="4" name="Rectangle 3">
            <a:extLst>
              <a:ext uri="{FF2B5EF4-FFF2-40B4-BE49-F238E27FC236}">
                <a16:creationId xmlns:a16="http://schemas.microsoft.com/office/drawing/2014/main" id="{ED01BC4F-4FAC-4BB8-9C41-87978D3FBED5}"/>
              </a:ext>
            </a:extLst>
          </p:cNvPr>
          <p:cNvSpPr/>
          <p:nvPr/>
        </p:nvSpPr>
        <p:spPr>
          <a:xfrm>
            <a:off x="838200" y="6294783"/>
            <a:ext cx="9312965" cy="4505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Hemkens LG, Bucher HC. HIV infection and cardiovascular disease. Eur Heart J 35: 1373-1381, 2014</a:t>
            </a:r>
          </a:p>
        </p:txBody>
      </p:sp>
      <p:pic>
        <p:nvPicPr>
          <p:cNvPr id="5" name="Picture 4">
            <a:extLst>
              <a:ext uri="{FF2B5EF4-FFF2-40B4-BE49-F238E27FC236}">
                <a16:creationId xmlns:a16="http://schemas.microsoft.com/office/drawing/2014/main" id="{0DE69ECD-A775-410F-8B4B-FCCF38D173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1208" y="6311900"/>
            <a:ext cx="925183" cy="457200"/>
          </a:xfrm>
          <a:prstGeom prst="rect">
            <a:avLst/>
          </a:prstGeom>
        </p:spPr>
      </p:pic>
      <p:pic>
        <p:nvPicPr>
          <p:cNvPr id="6" name="Picture 5">
            <a:extLst>
              <a:ext uri="{FF2B5EF4-FFF2-40B4-BE49-F238E27FC236}">
                <a16:creationId xmlns:a16="http://schemas.microsoft.com/office/drawing/2014/main" id="{99293AB1-F00D-49BD-AB51-172E9810B4C4}"/>
              </a:ext>
            </a:extLst>
          </p:cNvPr>
          <p:cNvPicPr>
            <a:picLocks noChangeAspect="1"/>
          </p:cNvPicPr>
          <p:nvPr/>
        </p:nvPicPr>
        <p:blipFill rotWithShape="1">
          <a:blip r:embed="rId3">
            <a:extLst>
              <a:ext uri="{28A0092B-C50C-407E-A947-70E740481C1C}">
                <a14:useLocalDpi xmlns:a14="http://schemas.microsoft.com/office/drawing/2010/main" val="0"/>
              </a:ext>
            </a:extLst>
          </a:blip>
          <a:srcRect l="752" r="60110" b="55845"/>
          <a:stretch/>
        </p:blipFill>
        <p:spPr>
          <a:xfrm>
            <a:off x="1" y="6126163"/>
            <a:ext cx="838200" cy="574054"/>
          </a:xfrm>
          <a:prstGeom prst="rect">
            <a:avLst/>
          </a:prstGeom>
        </p:spPr>
      </p:pic>
    </p:spTree>
    <p:extLst>
      <p:ext uri="{BB962C8B-B14F-4D97-AF65-F5344CB8AC3E}">
        <p14:creationId xmlns:p14="http://schemas.microsoft.com/office/powerpoint/2010/main" val="3748940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8070241C-4D2D-4E48-9D20-5D9B07A2E681}"/>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271462" y="227565"/>
            <a:ext cx="11787187" cy="6486525"/>
          </a:xfrm>
          <a:prstGeom prst="rect">
            <a:avLst/>
          </a:prstGeom>
          <a:noFill/>
          <a:ln>
            <a:noFill/>
          </a:ln>
          <a:effectLst>
            <a:glow rad="127000">
              <a:schemeClr val="bg2"/>
            </a:glow>
            <a:outerShdw blurRad="50800" dist="50800" dir="5400000" algn="ctr" rotWithShape="0">
              <a:srgbClr val="FFFF00"/>
            </a:outerShdw>
          </a:effectLst>
          <a:scene3d>
            <a:camera prst="orthographicFront"/>
            <a:lightRig rig="flat" dir="t"/>
          </a:scene3d>
          <a:sp3d contourW="12700">
            <a:bevelT w="12700" h="171450"/>
            <a:bevelB/>
            <a:contourClr>
              <a:srgbClr val="FF0000"/>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val 4">
            <a:extLst>
              <a:ext uri="{FF2B5EF4-FFF2-40B4-BE49-F238E27FC236}">
                <a16:creationId xmlns:a16="http://schemas.microsoft.com/office/drawing/2014/main" id="{2B646BCD-5F3F-4820-885A-5817733EFF1C}"/>
              </a:ext>
            </a:extLst>
          </p:cNvPr>
          <p:cNvSpPr/>
          <p:nvPr/>
        </p:nvSpPr>
        <p:spPr>
          <a:xfrm>
            <a:off x="3207026" y="4757530"/>
            <a:ext cx="3922644" cy="194330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C-RP and tumor (TNF) receptors 1 and 2, are linked with an increased risk of developing diabetes, highlighting the role of chronic inflammation </a:t>
            </a:r>
          </a:p>
        </p:txBody>
      </p:sp>
      <p:sp>
        <p:nvSpPr>
          <p:cNvPr id="6" name="Rectangle 5">
            <a:extLst>
              <a:ext uri="{FF2B5EF4-FFF2-40B4-BE49-F238E27FC236}">
                <a16:creationId xmlns:a16="http://schemas.microsoft.com/office/drawing/2014/main" id="{48A0EF4F-D674-4A46-9A01-53A1B3EBF200}"/>
              </a:ext>
            </a:extLst>
          </p:cNvPr>
          <p:cNvSpPr/>
          <p:nvPr/>
        </p:nvSpPr>
        <p:spPr>
          <a:xfrm>
            <a:off x="271464" y="214314"/>
            <a:ext cx="775457" cy="6429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ighlight>
                  <a:srgbClr val="FF0000"/>
                </a:highlight>
              </a:rPr>
              <a:t>High VL &gt; 1000</a:t>
            </a:r>
          </a:p>
          <a:p>
            <a:pPr algn="ctr"/>
            <a:r>
              <a:rPr lang="en-US" dirty="0">
                <a:solidFill>
                  <a:srgbClr val="FFFF00"/>
                </a:solidFill>
                <a:highlight>
                  <a:srgbClr val="C0C0C0"/>
                </a:highlight>
              </a:rPr>
              <a:t>Low Level VL</a:t>
            </a:r>
          </a:p>
          <a:p>
            <a:pPr algn="ctr"/>
            <a:r>
              <a:rPr lang="en-US" dirty="0">
                <a:solidFill>
                  <a:srgbClr val="FFFF00"/>
                </a:solidFill>
                <a:highlight>
                  <a:srgbClr val="C0C0C0"/>
                </a:highlight>
              </a:rPr>
              <a:t>(40-1000</a:t>
            </a:r>
            <a:r>
              <a:rPr lang="en-US" dirty="0"/>
              <a:t>)</a:t>
            </a:r>
          </a:p>
          <a:p>
            <a:pPr algn="ctr"/>
            <a:r>
              <a:rPr lang="en-US" dirty="0">
                <a:solidFill>
                  <a:srgbClr val="FF0000"/>
                </a:solidFill>
              </a:rPr>
              <a:t>Pre-ART </a:t>
            </a:r>
          </a:p>
        </p:txBody>
      </p:sp>
      <p:cxnSp>
        <p:nvCxnSpPr>
          <p:cNvPr id="8" name="Straight Arrow Connector 7">
            <a:extLst>
              <a:ext uri="{FF2B5EF4-FFF2-40B4-BE49-F238E27FC236}">
                <a16:creationId xmlns:a16="http://schemas.microsoft.com/office/drawing/2014/main" id="{05009753-8F0F-4A82-98C8-8A9AF7535E04}"/>
              </a:ext>
            </a:extLst>
          </p:cNvPr>
          <p:cNvCxnSpPr/>
          <p:nvPr/>
        </p:nvCxnSpPr>
        <p:spPr>
          <a:xfrm flipV="1">
            <a:off x="9594572" y="821635"/>
            <a:ext cx="0" cy="54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35BBA9C-21E6-4033-9385-E6E52A98DC9E}"/>
              </a:ext>
            </a:extLst>
          </p:cNvPr>
          <p:cNvSpPr/>
          <p:nvPr/>
        </p:nvSpPr>
        <p:spPr>
          <a:xfrm>
            <a:off x="9389163" y="450574"/>
            <a:ext cx="682483" cy="371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TG</a:t>
            </a:r>
          </a:p>
        </p:txBody>
      </p:sp>
      <p:sp>
        <p:nvSpPr>
          <p:cNvPr id="11" name="Rectangle 10">
            <a:extLst>
              <a:ext uri="{FF2B5EF4-FFF2-40B4-BE49-F238E27FC236}">
                <a16:creationId xmlns:a16="http://schemas.microsoft.com/office/drawing/2014/main" id="{817E9389-A689-44A8-A977-7891B2BFD402}"/>
              </a:ext>
            </a:extLst>
          </p:cNvPr>
          <p:cNvSpPr/>
          <p:nvPr/>
        </p:nvSpPr>
        <p:spPr>
          <a:xfrm>
            <a:off x="4267200" y="450574"/>
            <a:ext cx="2657881" cy="5433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AU" dirty="0">
                <a:solidFill>
                  <a:schemeClr val="bg1">
                    <a:lumMod val="50000"/>
                  </a:schemeClr>
                </a:solidFill>
                <a:latin typeface="Calibri" pitchFamily="34" charset="0"/>
              </a:rPr>
              <a:t>Baker J and Lundgren Eur Heart J. 2011</a:t>
            </a:r>
          </a:p>
        </p:txBody>
      </p:sp>
      <p:sp>
        <p:nvSpPr>
          <p:cNvPr id="12" name="Oval 11">
            <a:extLst>
              <a:ext uri="{FF2B5EF4-FFF2-40B4-BE49-F238E27FC236}">
                <a16:creationId xmlns:a16="http://schemas.microsoft.com/office/drawing/2014/main" id="{F7888802-3135-49CD-AB02-5BFFC7277050}"/>
              </a:ext>
            </a:extLst>
          </p:cNvPr>
          <p:cNvSpPr/>
          <p:nvPr/>
        </p:nvSpPr>
        <p:spPr>
          <a:xfrm>
            <a:off x="9817100" y="5981700"/>
            <a:ext cx="825500" cy="6619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DVT</a:t>
            </a:r>
          </a:p>
        </p:txBody>
      </p:sp>
      <p:pic>
        <p:nvPicPr>
          <p:cNvPr id="13" name="Picture 12">
            <a:extLst>
              <a:ext uri="{FF2B5EF4-FFF2-40B4-BE49-F238E27FC236}">
                <a16:creationId xmlns:a16="http://schemas.microsoft.com/office/drawing/2014/main" id="{19AB00E2-81E5-44BA-963B-222E290817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1208" y="6311900"/>
            <a:ext cx="925183" cy="457200"/>
          </a:xfrm>
          <a:prstGeom prst="rect">
            <a:avLst/>
          </a:prstGeom>
        </p:spPr>
      </p:pic>
      <p:pic>
        <p:nvPicPr>
          <p:cNvPr id="14" name="Picture 13">
            <a:extLst>
              <a:ext uri="{FF2B5EF4-FFF2-40B4-BE49-F238E27FC236}">
                <a16:creationId xmlns:a16="http://schemas.microsoft.com/office/drawing/2014/main" id="{BA702C48-3493-47FA-8784-D576A7EFCB17}"/>
              </a:ext>
            </a:extLst>
          </p:cNvPr>
          <p:cNvPicPr>
            <a:picLocks noChangeAspect="1"/>
          </p:cNvPicPr>
          <p:nvPr/>
        </p:nvPicPr>
        <p:blipFill rotWithShape="1">
          <a:blip r:embed="rId4">
            <a:extLst>
              <a:ext uri="{28A0092B-C50C-407E-A947-70E740481C1C}">
                <a14:useLocalDpi xmlns:a14="http://schemas.microsoft.com/office/drawing/2010/main" val="0"/>
              </a:ext>
            </a:extLst>
          </a:blip>
          <a:srcRect l="752" r="60110" b="55845"/>
          <a:stretch/>
        </p:blipFill>
        <p:spPr>
          <a:xfrm>
            <a:off x="242967" y="6126163"/>
            <a:ext cx="904570" cy="574054"/>
          </a:xfrm>
          <a:prstGeom prst="rect">
            <a:avLst/>
          </a:prstGeom>
        </p:spPr>
      </p:pic>
    </p:spTree>
    <p:extLst>
      <p:ext uri="{BB962C8B-B14F-4D97-AF65-F5344CB8AC3E}">
        <p14:creationId xmlns:p14="http://schemas.microsoft.com/office/powerpoint/2010/main" val="3984431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07097-56AA-4968-A4E6-8472649B077F}"/>
              </a:ext>
            </a:extLst>
          </p:cNvPr>
          <p:cNvSpPr>
            <a:spLocks noGrp="1"/>
          </p:cNvSpPr>
          <p:nvPr>
            <p:ph type="title"/>
          </p:nvPr>
        </p:nvSpPr>
        <p:spPr/>
        <p:txBody>
          <a:bodyPr/>
          <a:lstStyle/>
          <a:p>
            <a:r>
              <a:rPr lang="en-GB" b="1" dirty="0"/>
              <a:t>ART and Metabolic Disorders </a:t>
            </a:r>
            <a:endParaRPr lang="en-US" b="1" dirty="0"/>
          </a:p>
        </p:txBody>
      </p:sp>
      <p:graphicFrame>
        <p:nvGraphicFramePr>
          <p:cNvPr id="4" name="Content Placeholder 3">
            <a:extLst>
              <a:ext uri="{FF2B5EF4-FFF2-40B4-BE49-F238E27FC236}">
                <a16:creationId xmlns:a16="http://schemas.microsoft.com/office/drawing/2014/main" id="{A20436E3-4BB0-4167-91CD-725530649139}"/>
              </a:ext>
            </a:extLst>
          </p:cNvPr>
          <p:cNvGraphicFramePr>
            <a:graphicFrameLocks noGrp="1"/>
          </p:cNvGraphicFramePr>
          <p:nvPr>
            <p:ph idx="1"/>
            <p:extLst>
              <p:ext uri="{D42A27DB-BD31-4B8C-83A1-F6EECF244321}">
                <p14:modId xmlns:p14="http://schemas.microsoft.com/office/powerpoint/2010/main" val="1034242115"/>
              </p:ext>
            </p:extLst>
          </p:nvPr>
        </p:nvGraphicFramePr>
        <p:xfrm>
          <a:off x="723900" y="1643061"/>
          <a:ext cx="11264900" cy="4533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08C16FA5-4794-4A52-BE22-9AADD9584482}"/>
              </a:ext>
            </a:extLst>
          </p:cNvPr>
          <p:cNvPicPr>
            <a:picLocks noChangeAspect="1"/>
          </p:cNvPicPr>
          <p:nvPr/>
        </p:nvPicPr>
        <p:blipFill>
          <a:blip r:embed="rId7"/>
          <a:stretch>
            <a:fillRect/>
          </a:stretch>
        </p:blipFill>
        <p:spPr>
          <a:xfrm>
            <a:off x="10718801" y="1916113"/>
            <a:ext cx="1371600" cy="1201739"/>
          </a:xfrm>
          <a:prstGeom prst="rect">
            <a:avLst/>
          </a:prstGeom>
        </p:spPr>
      </p:pic>
      <p:cxnSp>
        <p:nvCxnSpPr>
          <p:cNvPr id="8" name="Straight Arrow Connector 7">
            <a:extLst>
              <a:ext uri="{FF2B5EF4-FFF2-40B4-BE49-F238E27FC236}">
                <a16:creationId xmlns:a16="http://schemas.microsoft.com/office/drawing/2014/main" id="{489BFC2C-AA02-42BB-95BA-EB369E810AB1}"/>
              </a:ext>
            </a:extLst>
          </p:cNvPr>
          <p:cNvCxnSpPr/>
          <p:nvPr/>
        </p:nvCxnSpPr>
        <p:spPr>
          <a:xfrm>
            <a:off x="10058400" y="2349500"/>
            <a:ext cx="228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B55D7DA8-5D9E-4E8E-AC1F-E14D9E38594A}"/>
              </a:ext>
            </a:extLst>
          </p:cNvPr>
          <p:cNvPicPr>
            <a:picLocks noChangeAspect="1"/>
          </p:cNvPicPr>
          <p:nvPr/>
        </p:nvPicPr>
        <p:blipFill>
          <a:blip r:embed="rId8"/>
          <a:stretch>
            <a:fillRect/>
          </a:stretch>
        </p:blipFill>
        <p:spPr>
          <a:xfrm>
            <a:off x="10756902" y="590549"/>
            <a:ext cx="1308100" cy="1325563"/>
          </a:xfrm>
          <a:prstGeom prst="rect">
            <a:avLst/>
          </a:prstGeom>
        </p:spPr>
      </p:pic>
      <p:pic>
        <p:nvPicPr>
          <p:cNvPr id="10" name="Picture 9">
            <a:extLst>
              <a:ext uri="{FF2B5EF4-FFF2-40B4-BE49-F238E27FC236}">
                <a16:creationId xmlns:a16="http://schemas.microsoft.com/office/drawing/2014/main" id="{1FF928E9-61AC-4981-A2B8-CE728E22C6C0}"/>
              </a:ext>
            </a:extLst>
          </p:cNvPr>
          <p:cNvPicPr>
            <a:picLocks noChangeAspect="1"/>
          </p:cNvPicPr>
          <p:nvPr/>
        </p:nvPicPr>
        <p:blipFill>
          <a:blip r:embed="rId9"/>
          <a:stretch>
            <a:fillRect/>
          </a:stretch>
        </p:blipFill>
        <p:spPr>
          <a:xfrm>
            <a:off x="10591731" y="3721100"/>
            <a:ext cx="1600270" cy="3136900"/>
          </a:xfrm>
          <a:prstGeom prst="rect">
            <a:avLst/>
          </a:prstGeom>
        </p:spPr>
      </p:pic>
      <p:pic>
        <p:nvPicPr>
          <p:cNvPr id="11" name="Picture 10">
            <a:extLst>
              <a:ext uri="{FF2B5EF4-FFF2-40B4-BE49-F238E27FC236}">
                <a16:creationId xmlns:a16="http://schemas.microsoft.com/office/drawing/2014/main" id="{6199D8E7-0C98-4055-A169-3E2D3451088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666548" y="6347101"/>
            <a:ext cx="925183" cy="457200"/>
          </a:xfrm>
          <a:prstGeom prst="rect">
            <a:avLst/>
          </a:prstGeom>
        </p:spPr>
      </p:pic>
      <p:pic>
        <p:nvPicPr>
          <p:cNvPr id="12" name="Picture 11">
            <a:extLst>
              <a:ext uri="{FF2B5EF4-FFF2-40B4-BE49-F238E27FC236}">
                <a16:creationId xmlns:a16="http://schemas.microsoft.com/office/drawing/2014/main" id="{184C95A7-9F83-4725-9E56-5664215122DF}"/>
              </a:ext>
            </a:extLst>
          </p:cNvPr>
          <p:cNvPicPr>
            <a:picLocks noChangeAspect="1"/>
          </p:cNvPicPr>
          <p:nvPr/>
        </p:nvPicPr>
        <p:blipFill rotWithShape="1">
          <a:blip r:embed="rId11">
            <a:extLst>
              <a:ext uri="{28A0092B-C50C-407E-A947-70E740481C1C}">
                <a14:useLocalDpi xmlns:a14="http://schemas.microsoft.com/office/drawing/2010/main" val="0"/>
              </a:ext>
            </a:extLst>
          </a:blip>
          <a:srcRect l="752" r="60110" b="55845"/>
          <a:stretch/>
        </p:blipFill>
        <p:spPr>
          <a:xfrm>
            <a:off x="242967" y="6126163"/>
            <a:ext cx="904570" cy="574054"/>
          </a:xfrm>
          <a:prstGeom prst="rect">
            <a:avLst/>
          </a:prstGeom>
        </p:spPr>
      </p:pic>
    </p:spTree>
    <p:extLst>
      <p:ext uri="{BB962C8B-B14F-4D97-AF65-F5344CB8AC3E}">
        <p14:creationId xmlns:p14="http://schemas.microsoft.com/office/powerpoint/2010/main" val="4046379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73FCEB7-CD02-4399-BA74-12D9191D6F7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4" name="Picture 2" descr="Current status of genetic studies of metabolic complications in HIV-infected individualsSummary of the genome-wide association studies (GWAS) performed in the general population to discover genetic variations associated with various metabolic disorders, including the number of single nucleotide polymorphisms (SNPs) identified and whether there have been genetic studies conducted in HIV-infected individuals.">
            <a:extLst>
              <a:ext uri="{FF2B5EF4-FFF2-40B4-BE49-F238E27FC236}">
                <a16:creationId xmlns:a16="http://schemas.microsoft.com/office/drawing/2014/main" id="{49F4F9FC-E25F-4F1B-A854-8244E0AC8DD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50296" y="492573"/>
            <a:ext cx="7341703" cy="5880796"/>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5" name="Straight Connector 74">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6A78806-8BAD-4CC3-A670-6B155820F5DF}"/>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Type of ART and Metabolic Disorders</a:t>
            </a:r>
          </a:p>
        </p:txBody>
      </p:sp>
      <p:sp>
        <p:nvSpPr>
          <p:cNvPr id="4" name="Rectangle 3">
            <a:extLst>
              <a:ext uri="{FF2B5EF4-FFF2-40B4-BE49-F238E27FC236}">
                <a16:creationId xmlns:a16="http://schemas.microsoft.com/office/drawing/2014/main" id="{6EF7255C-D250-49DE-B1E8-17A573FB5528}"/>
              </a:ext>
            </a:extLst>
          </p:cNvPr>
          <p:cNvSpPr/>
          <p:nvPr/>
        </p:nvSpPr>
        <p:spPr>
          <a:xfrm>
            <a:off x="5186079" y="1683026"/>
            <a:ext cx="1625538" cy="21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EFV</a:t>
            </a:r>
          </a:p>
        </p:txBody>
      </p:sp>
      <p:sp>
        <p:nvSpPr>
          <p:cNvPr id="5" name="Rectangle 4">
            <a:extLst>
              <a:ext uri="{FF2B5EF4-FFF2-40B4-BE49-F238E27FC236}">
                <a16:creationId xmlns:a16="http://schemas.microsoft.com/office/drawing/2014/main" id="{E509BEC4-F759-4B4B-A3FD-1ED2596A2CE3}"/>
              </a:ext>
            </a:extLst>
          </p:cNvPr>
          <p:cNvSpPr/>
          <p:nvPr/>
        </p:nvSpPr>
        <p:spPr>
          <a:xfrm>
            <a:off x="9952383" y="2570923"/>
            <a:ext cx="1444487" cy="503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ABC,PIs (LPV/r)</a:t>
            </a:r>
          </a:p>
        </p:txBody>
      </p:sp>
      <p:sp>
        <p:nvSpPr>
          <p:cNvPr id="6" name="Rectangle 5">
            <a:extLst>
              <a:ext uri="{FF2B5EF4-FFF2-40B4-BE49-F238E27FC236}">
                <a16:creationId xmlns:a16="http://schemas.microsoft.com/office/drawing/2014/main" id="{39DEF76F-4896-49CB-A30C-83BE43236E7B}"/>
              </a:ext>
            </a:extLst>
          </p:cNvPr>
          <p:cNvSpPr/>
          <p:nvPr/>
        </p:nvSpPr>
        <p:spPr>
          <a:xfrm>
            <a:off x="10909300" y="596900"/>
            <a:ext cx="945816" cy="503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 EFV</a:t>
            </a:r>
          </a:p>
        </p:txBody>
      </p:sp>
      <p:sp>
        <p:nvSpPr>
          <p:cNvPr id="7" name="Rectangle 6">
            <a:extLst>
              <a:ext uri="{FF2B5EF4-FFF2-40B4-BE49-F238E27FC236}">
                <a16:creationId xmlns:a16="http://schemas.microsoft.com/office/drawing/2014/main" id="{FDBDAFBE-0D6C-4F5E-96CB-C8D59AB875E0}"/>
              </a:ext>
            </a:extLst>
          </p:cNvPr>
          <p:cNvSpPr/>
          <p:nvPr/>
        </p:nvSpPr>
        <p:spPr>
          <a:xfrm>
            <a:off x="10223500" y="3783496"/>
            <a:ext cx="1294263" cy="318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TDF</a:t>
            </a:r>
          </a:p>
        </p:txBody>
      </p:sp>
      <p:sp>
        <p:nvSpPr>
          <p:cNvPr id="8" name="Rectangle 7">
            <a:extLst>
              <a:ext uri="{FF2B5EF4-FFF2-40B4-BE49-F238E27FC236}">
                <a16:creationId xmlns:a16="http://schemas.microsoft.com/office/drawing/2014/main" id="{DA530A66-33F0-43B8-85EC-2D04A3F29520}"/>
              </a:ext>
            </a:extLst>
          </p:cNvPr>
          <p:cNvSpPr/>
          <p:nvPr/>
        </p:nvSpPr>
        <p:spPr>
          <a:xfrm>
            <a:off x="7859692" y="4826000"/>
            <a:ext cx="1347808" cy="81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D-Drugs (D4T)</a:t>
            </a:r>
          </a:p>
          <a:p>
            <a:pPr algn="ctr"/>
            <a:r>
              <a:rPr lang="en-US" dirty="0"/>
              <a:t>AZT</a:t>
            </a:r>
          </a:p>
        </p:txBody>
      </p:sp>
      <p:sp>
        <p:nvSpPr>
          <p:cNvPr id="9" name="Rectangle 8">
            <a:extLst>
              <a:ext uri="{FF2B5EF4-FFF2-40B4-BE49-F238E27FC236}">
                <a16:creationId xmlns:a16="http://schemas.microsoft.com/office/drawing/2014/main" id="{00764172-144E-4820-9F75-2FF82CF0B4D9}"/>
              </a:ext>
            </a:extLst>
          </p:cNvPr>
          <p:cNvSpPr/>
          <p:nvPr/>
        </p:nvSpPr>
        <p:spPr>
          <a:xfrm>
            <a:off x="6811617" y="5918200"/>
            <a:ext cx="808383" cy="419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PIs</a:t>
            </a:r>
          </a:p>
        </p:txBody>
      </p:sp>
      <p:sp>
        <p:nvSpPr>
          <p:cNvPr id="10" name="Rectangle 9">
            <a:extLst>
              <a:ext uri="{FF2B5EF4-FFF2-40B4-BE49-F238E27FC236}">
                <a16:creationId xmlns:a16="http://schemas.microsoft.com/office/drawing/2014/main" id="{CD66157A-4996-4947-9D8D-4C088ECC3121}"/>
              </a:ext>
            </a:extLst>
          </p:cNvPr>
          <p:cNvSpPr/>
          <p:nvPr/>
        </p:nvSpPr>
        <p:spPr>
          <a:xfrm>
            <a:off x="11163301" y="5232400"/>
            <a:ext cx="69181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TDF</a:t>
            </a:r>
          </a:p>
        </p:txBody>
      </p:sp>
      <p:pic>
        <p:nvPicPr>
          <p:cNvPr id="15" name="Picture 14">
            <a:extLst>
              <a:ext uri="{FF2B5EF4-FFF2-40B4-BE49-F238E27FC236}">
                <a16:creationId xmlns:a16="http://schemas.microsoft.com/office/drawing/2014/main" id="{251FCAD7-7180-4DBA-B364-C9D889674B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1208" y="6311900"/>
            <a:ext cx="925183" cy="457200"/>
          </a:xfrm>
          <a:prstGeom prst="rect">
            <a:avLst/>
          </a:prstGeom>
        </p:spPr>
      </p:pic>
      <p:pic>
        <p:nvPicPr>
          <p:cNvPr id="16" name="Picture 15">
            <a:extLst>
              <a:ext uri="{FF2B5EF4-FFF2-40B4-BE49-F238E27FC236}">
                <a16:creationId xmlns:a16="http://schemas.microsoft.com/office/drawing/2014/main" id="{79C53CBB-2C9F-406A-807E-2D675B0290C8}"/>
              </a:ext>
            </a:extLst>
          </p:cNvPr>
          <p:cNvPicPr>
            <a:picLocks noChangeAspect="1"/>
          </p:cNvPicPr>
          <p:nvPr/>
        </p:nvPicPr>
        <p:blipFill rotWithShape="1">
          <a:blip r:embed="rId4">
            <a:extLst>
              <a:ext uri="{28A0092B-C50C-407E-A947-70E740481C1C}">
                <a14:useLocalDpi xmlns:a14="http://schemas.microsoft.com/office/drawing/2010/main" val="0"/>
              </a:ext>
            </a:extLst>
          </a:blip>
          <a:srcRect l="752" r="60110" b="55845"/>
          <a:stretch/>
        </p:blipFill>
        <p:spPr>
          <a:xfrm>
            <a:off x="242967" y="6126163"/>
            <a:ext cx="904570" cy="574054"/>
          </a:xfrm>
          <a:prstGeom prst="rect">
            <a:avLst/>
          </a:prstGeom>
        </p:spPr>
      </p:pic>
    </p:spTree>
    <p:extLst>
      <p:ext uri="{BB962C8B-B14F-4D97-AF65-F5344CB8AC3E}">
        <p14:creationId xmlns:p14="http://schemas.microsoft.com/office/powerpoint/2010/main" val="379052082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2032001" y="1766889"/>
            <a:ext cx="4010025" cy="3233737"/>
          </a:xfrm>
          <a:prstGeom prst="rect">
            <a:avLst/>
          </a:prstGeom>
          <a:solidFill>
            <a:srgbClr val="FFFFFF"/>
          </a:solidFill>
          <a:ln w="0">
            <a:solidFill>
              <a:srgbClr val="000000"/>
            </a:solidFill>
            <a:miter lim="800000"/>
            <a:headEnd/>
            <a:tailEnd/>
          </a:ln>
        </p:spPr>
        <p:txBody>
          <a:bodyPr/>
          <a:lstStyle/>
          <a:p>
            <a:endParaRPr lang="es-ES" dirty="0">
              <a:solidFill>
                <a:prstClr val="black"/>
              </a:solidFill>
              <a:latin typeface="Calibri"/>
            </a:endParaRPr>
          </a:p>
        </p:txBody>
      </p:sp>
      <p:sp>
        <p:nvSpPr>
          <p:cNvPr id="13315" name="AutoShape 4"/>
          <p:cNvSpPr>
            <a:spLocks noChangeAspect="1" noChangeArrowheads="1" noTextEdit="1"/>
          </p:cNvSpPr>
          <p:nvPr/>
        </p:nvSpPr>
        <p:spPr bwMode="auto">
          <a:xfrm>
            <a:off x="1966913" y="1700213"/>
            <a:ext cx="4152900" cy="272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solidFill>
                <a:prstClr val="black"/>
              </a:solidFill>
              <a:latin typeface="Calibri"/>
            </a:endParaRPr>
          </a:p>
        </p:txBody>
      </p:sp>
      <p:sp>
        <p:nvSpPr>
          <p:cNvPr id="13316" name="Line 5"/>
          <p:cNvSpPr>
            <a:spLocks noChangeShapeType="1"/>
          </p:cNvSpPr>
          <p:nvPr/>
        </p:nvSpPr>
        <p:spPr bwMode="auto">
          <a:xfrm>
            <a:off x="2730500" y="3897314"/>
            <a:ext cx="3195638" cy="1587"/>
          </a:xfrm>
          <a:prstGeom prst="line">
            <a:avLst/>
          </a:prstGeom>
          <a:noFill/>
          <a:ln w="0">
            <a:solidFill>
              <a:srgbClr val="FFFFFF"/>
            </a:solidFill>
            <a:round/>
            <a:headEnd/>
            <a:tailEnd/>
          </a:ln>
          <a:extLst>
            <a:ext uri="{909E8E84-426E-40DD-AFC4-6F175D3DCCD1}">
              <a14:hiddenFill xmlns:a14="http://schemas.microsoft.com/office/drawing/2010/main">
                <a:noFill/>
              </a14:hiddenFill>
            </a:ext>
          </a:extLst>
        </p:spPr>
        <p:txBody>
          <a:bodyPr/>
          <a:lstStyle/>
          <a:p>
            <a:endParaRPr lang="en-US" dirty="0">
              <a:solidFill>
                <a:prstClr val="black"/>
              </a:solidFill>
              <a:latin typeface="Calibri"/>
            </a:endParaRPr>
          </a:p>
        </p:txBody>
      </p:sp>
      <p:sp>
        <p:nvSpPr>
          <p:cNvPr id="13317" name="Line 6"/>
          <p:cNvSpPr>
            <a:spLocks noChangeShapeType="1"/>
          </p:cNvSpPr>
          <p:nvPr/>
        </p:nvSpPr>
        <p:spPr bwMode="auto">
          <a:xfrm>
            <a:off x="2730500" y="3590925"/>
            <a:ext cx="3195638" cy="1588"/>
          </a:xfrm>
          <a:prstGeom prst="line">
            <a:avLst/>
          </a:prstGeom>
          <a:noFill/>
          <a:ln w="0">
            <a:solidFill>
              <a:srgbClr val="FFFFFF"/>
            </a:solidFill>
            <a:round/>
            <a:headEnd/>
            <a:tailEnd/>
          </a:ln>
          <a:extLst>
            <a:ext uri="{909E8E84-426E-40DD-AFC4-6F175D3DCCD1}">
              <a14:hiddenFill xmlns:a14="http://schemas.microsoft.com/office/drawing/2010/main">
                <a:noFill/>
              </a14:hiddenFill>
            </a:ext>
          </a:extLst>
        </p:spPr>
        <p:txBody>
          <a:bodyPr/>
          <a:lstStyle/>
          <a:p>
            <a:endParaRPr lang="en-US" dirty="0">
              <a:solidFill>
                <a:prstClr val="black"/>
              </a:solidFill>
              <a:latin typeface="Calibri"/>
            </a:endParaRPr>
          </a:p>
        </p:txBody>
      </p:sp>
      <p:sp>
        <p:nvSpPr>
          <p:cNvPr id="13318" name="Line 7"/>
          <p:cNvSpPr>
            <a:spLocks noChangeShapeType="1"/>
          </p:cNvSpPr>
          <p:nvPr/>
        </p:nvSpPr>
        <p:spPr bwMode="auto">
          <a:xfrm>
            <a:off x="2730500" y="3284539"/>
            <a:ext cx="3195638" cy="1587"/>
          </a:xfrm>
          <a:prstGeom prst="line">
            <a:avLst/>
          </a:prstGeom>
          <a:noFill/>
          <a:ln w="0">
            <a:solidFill>
              <a:srgbClr val="FFFFFF"/>
            </a:solidFill>
            <a:round/>
            <a:headEnd/>
            <a:tailEnd/>
          </a:ln>
          <a:extLst>
            <a:ext uri="{909E8E84-426E-40DD-AFC4-6F175D3DCCD1}">
              <a14:hiddenFill xmlns:a14="http://schemas.microsoft.com/office/drawing/2010/main">
                <a:noFill/>
              </a14:hiddenFill>
            </a:ext>
          </a:extLst>
        </p:spPr>
        <p:txBody>
          <a:bodyPr/>
          <a:lstStyle/>
          <a:p>
            <a:endParaRPr lang="en-US" dirty="0">
              <a:solidFill>
                <a:prstClr val="black"/>
              </a:solidFill>
              <a:latin typeface="Calibri"/>
            </a:endParaRPr>
          </a:p>
        </p:txBody>
      </p:sp>
      <p:sp>
        <p:nvSpPr>
          <p:cNvPr id="13319" name="Line 8"/>
          <p:cNvSpPr>
            <a:spLocks noChangeShapeType="1"/>
          </p:cNvSpPr>
          <p:nvPr/>
        </p:nvSpPr>
        <p:spPr bwMode="auto">
          <a:xfrm>
            <a:off x="2730500" y="2978150"/>
            <a:ext cx="3195638" cy="1588"/>
          </a:xfrm>
          <a:prstGeom prst="line">
            <a:avLst/>
          </a:prstGeom>
          <a:noFill/>
          <a:ln w="0">
            <a:solidFill>
              <a:srgbClr val="FFFFFF"/>
            </a:solidFill>
            <a:round/>
            <a:headEnd/>
            <a:tailEnd/>
          </a:ln>
          <a:extLst>
            <a:ext uri="{909E8E84-426E-40DD-AFC4-6F175D3DCCD1}">
              <a14:hiddenFill xmlns:a14="http://schemas.microsoft.com/office/drawing/2010/main">
                <a:noFill/>
              </a14:hiddenFill>
            </a:ext>
          </a:extLst>
        </p:spPr>
        <p:txBody>
          <a:bodyPr/>
          <a:lstStyle/>
          <a:p>
            <a:endParaRPr lang="en-US" dirty="0">
              <a:solidFill>
                <a:prstClr val="black"/>
              </a:solidFill>
              <a:latin typeface="Calibri"/>
            </a:endParaRPr>
          </a:p>
        </p:txBody>
      </p:sp>
      <p:sp>
        <p:nvSpPr>
          <p:cNvPr id="13320" name="Line 9"/>
          <p:cNvSpPr>
            <a:spLocks noChangeShapeType="1"/>
          </p:cNvSpPr>
          <p:nvPr/>
        </p:nvSpPr>
        <p:spPr bwMode="auto">
          <a:xfrm>
            <a:off x="2730500" y="2673350"/>
            <a:ext cx="3195638" cy="1588"/>
          </a:xfrm>
          <a:prstGeom prst="line">
            <a:avLst/>
          </a:prstGeom>
          <a:noFill/>
          <a:ln w="0">
            <a:solidFill>
              <a:srgbClr val="FFFFFF"/>
            </a:solidFill>
            <a:round/>
            <a:headEnd/>
            <a:tailEnd/>
          </a:ln>
          <a:extLst>
            <a:ext uri="{909E8E84-426E-40DD-AFC4-6F175D3DCCD1}">
              <a14:hiddenFill xmlns:a14="http://schemas.microsoft.com/office/drawing/2010/main">
                <a:noFill/>
              </a14:hiddenFill>
            </a:ext>
          </a:extLst>
        </p:spPr>
        <p:txBody>
          <a:bodyPr/>
          <a:lstStyle/>
          <a:p>
            <a:endParaRPr lang="en-US" dirty="0">
              <a:solidFill>
                <a:prstClr val="black"/>
              </a:solidFill>
              <a:latin typeface="Calibri"/>
            </a:endParaRPr>
          </a:p>
        </p:txBody>
      </p:sp>
      <p:sp>
        <p:nvSpPr>
          <p:cNvPr id="13321" name="Line 10"/>
          <p:cNvSpPr>
            <a:spLocks noChangeShapeType="1"/>
          </p:cNvSpPr>
          <p:nvPr/>
        </p:nvSpPr>
        <p:spPr bwMode="auto">
          <a:xfrm>
            <a:off x="2730500" y="2366964"/>
            <a:ext cx="3195638" cy="1587"/>
          </a:xfrm>
          <a:prstGeom prst="line">
            <a:avLst/>
          </a:prstGeom>
          <a:noFill/>
          <a:ln w="0">
            <a:solidFill>
              <a:srgbClr val="FFFFFF"/>
            </a:solidFill>
            <a:round/>
            <a:headEnd/>
            <a:tailEnd/>
          </a:ln>
          <a:extLst>
            <a:ext uri="{909E8E84-426E-40DD-AFC4-6F175D3DCCD1}">
              <a14:hiddenFill xmlns:a14="http://schemas.microsoft.com/office/drawing/2010/main">
                <a:noFill/>
              </a14:hiddenFill>
            </a:ext>
          </a:extLst>
        </p:spPr>
        <p:txBody>
          <a:bodyPr/>
          <a:lstStyle/>
          <a:p>
            <a:endParaRPr lang="en-US" dirty="0">
              <a:solidFill>
                <a:prstClr val="black"/>
              </a:solidFill>
              <a:latin typeface="Calibri"/>
            </a:endParaRPr>
          </a:p>
        </p:txBody>
      </p:sp>
      <p:sp>
        <p:nvSpPr>
          <p:cNvPr id="13322" name="Rectangle 11"/>
          <p:cNvSpPr>
            <a:spLocks noChangeArrowheads="1"/>
          </p:cNvSpPr>
          <p:nvPr/>
        </p:nvSpPr>
        <p:spPr bwMode="auto">
          <a:xfrm>
            <a:off x="3208338" y="2498726"/>
            <a:ext cx="647700" cy="1704975"/>
          </a:xfrm>
          <a:prstGeom prst="rect">
            <a:avLst/>
          </a:prstGeom>
          <a:solidFill>
            <a:srgbClr val="FF0000"/>
          </a:solidFill>
          <a:ln w="12700">
            <a:solidFill>
              <a:srgbClr val="000000"/>
            </a:solidFill>
            <a:miter lim="800000"/>
            <a:headEnd/>
            <a:tailEnd/>
          </a:ln>
        </p:spPr>
        <p:txBody>
          <a:bodyPr/>
          <a:lstStyle/>
          <a:p>
            <a:endParaRPr lang="es-ES" dirty="0">
              <a:solidFill>
                <a:prstClr val="black"/>
              </a:solidFill>
              <a:latin typeface="Calibri"/>
            </a:endParaRPr>
          </a:p>
        </p:txBody>
      </p:sp>
      <p:sp>
        <p:nvSpPr>
          <p:cNvPr id="13323" name="Rectangle 12"/>
          <p:cNvSpPr>
            <a:spLocks noChangeArrowheads="1"/>
          </p:cNvSpPr>
          <p:nvPr/>
        </p:nvSpPr>
        <p:spPr bwMode="auto">
          <a:xfrm>
            <a:off x="4813301" y="3138488"/>
            <a:ext cx="633413" cy="1065212"/>
          </a:xfrm>
          <a:prstGeom prst="rect">
            <a:avLst/>
          </a:prstGeom>
          <a:solidFill>
            <a:srgbClr val="00B050"/>
          </a:solidFill>
          <a:ln w="12700">
            <a:solidFill>
              <a:srgbClr val="000000"/>
            </a:solidFill>
            <a:miter lim="800000"/>
            <a:headEnd/>
            <a:tailEnd/>
          </a:ln>
        </p:spPr>
        <p:txBody>
          <a:bodyPr/>
          <a:lstStyle/>
          <a:p>
            <a:endParaRPr lang="es-ES" dirty="0">
              <a:solidFill>
                <a:prstClr val="black"/>
              </a:solidFill>
              <a:latin typeface="Calibri"/>
            </a:endParaRPr>
          </a:p>
        </p:txBody>
      </p:sp>
      <p:sp>
        <p:nvSpPr>
          <p:cNvPr id="13324" name="Line 13"/>
          <p:cNvSpPr>
            <a:spLocks noChangeShapeType="1"/>
          </p:cNvSpPr>
          <p:nvPr/>
        </p:nvSpPr>
        <p:spPr bwMode="auto">
          <a:xfrm>
            <a:off x="2730500" y="2366964"/>
            <a:ext cx="1588" cy="183673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prstClr val="black"/>
              </a:solidFill>
              <a:latin typeface="Calibri"/>
            </a:endParaRPr>
          </a:p>
        </p:txBody>
      </p:sp>
      <p:sp>
        <p:nvSpPr>
          <p:cNvPr id="13325" name="Line 14"/>
          <p:cNvSpPr>
            <a:spLocks noChangeShapeType="1"/>
          </p:cNvSpPr>
          <p:nvPr/>
        </p:nvSpPr>
        <p:spPr bwMode="auto">
          <a:xfrm>
            <a:off x="2690814" y="4203700"/>
            <a:ext cx="3968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prstClr val="black"/>
              </a:solidFill>
              <a:latin typeface="Calibri"/>
            </a:endParaRPr>
          </a:p>
        </p:txBody>
      </p:sp>
      <p:sp>
        <p:nvSpPr>
          <p:cNvPr id="13326" name="Line 15"/>
          <p:cNvSpPr>
            <a:spLocks noChangeShapeType="1"/>
          </p:cNvSpPr>
          <p:nvPr/>
        </p:nvSpPr>
        <p:spPr bwMode="auto">
          <a:xfrm>
            <a:off x="2690814" y="3897314"/>
            <a:ext cx="3968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prstClr val="black"/>
              </a:solidFill>
              <a:latin typeface="Calibri"/>
            </a:endParaRPr>
          </a:p>
        </p:txBody>
      </p:sp>
      <p:sp>
        <p:nvSpPr>
          <p:cNvPr id="13327" name="Line 16"/>
          <p:cNvSpPr>
            <a:spLocks noChangeShapeType="1"/>
          </p:cNvSpPr>
          <p:nvPr/>
        </p:nvSpPr>
        <p:spPr bwMode="auto">
          <a:xfrm>
            <a:off x="2690814" y="3590925"/>
            <a:ext cx="3968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prstClr val="black"/>
              </a:solidFill>
              <a:latin typeface="Calibri"/>
            </a:endParaRPr>
          </a:p>
        </p:txBody>
      </p:sp>
      <p:sp>
        <p:nvSpPr>
          <p:cNvPr id="13328" name="Line 17"/>
          <p:cNvSpPr>
            <a:spLocks noChangeShapeType="1"/>
          </p:cNvSpPr>
          <p:nvPr/>
        </p:nvSpPr>
        <p:spPr bwMode="auto">
          <a:xfrm>
            <a:off x="2690814" y="3284539"/>
            <a:ext cx="3968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prstClr val="black"/>
              </a:solidFill>
              <a:latin typeface="Calibri"/>
            </a:endParaRPr>
          </a:p>
        </p:txBody>
      </p:sp>
      <p:sp>
        <p:nvSpPr>
          <p:cNvPr id="13329" name="Line 18"/>
          <p:cNvSpPr>
            <a:spLocks noChangeShapeType="1"/>
          </p:cNvSpPr>
          <p:nvPr/>
        </p:nvSpPr>
        <p:spPr bwMode="auto">
          <a:xfrm>
            <a:off x="2690814" y="2978150"/>
            <a:ext cx="3968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prstClr val="black"/>
              </a:solidFill>
              <a:latin typeface="Calibri"/>
            </a:endParaRPr>
          </a:p>
        </p:txBody>
      </p:sp>
      <p:sp>
        <p:nvSpPr>
          <p:cNvPr id="13330" name="Line 19"/>
          <p:cNvSpPr>
            <a:spLocks noChangeShapeType="1"/>
          </p:cNvSpPr>
          <p:nvPr/>
        </p:nvSpPr>
        <p:spPr bwMode="auto">
          <a:xfrm>
            <a:off x="2690814" y="2673350"/>
            <a:ext cx="3968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prstClr val="black"/>
              </a:solidFill>
              <a:latin typeface="Calibri"/>
            </a:endParaRPr>
          </a:p>
        </p:txBody>
      </p:sp>
      <p:sp>
        <p:nvSpPr>
          <p:cNvPr id="13331" name="Line 20"/>
          <p:cNvSpPr>
            <a:spLocks noChangeShapeType="1"/>
          </p:cNvSpPr>
          <p:nvPr/>
        </p:nvSpPr>
        <p:spPr bwMode="auto">
          <a:xfrm>
            <a:off x="2690814" y="2366964"/>
            <a:ext cx="3968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prstClr val="black"/>
              </a:solidFill>
              <a:latin typeface="Calibri"/>
            </a:endParaRPr>
          </a:p>
        </p:txBody>
      </p:sp>
      <p:sp>
        <p:nvSpPr>
          <p:cNvPr id="13332" name="Line 21"/>
          <p:cNvSpPr>
            <a:spLocks noChangeShapeType="1"/>
          </p:cNvSpPr>
          <p:nvPr/>
        </p:nvSpPr>
        <p:spPr bwMode="auto">
          <a:xfrm>
            <a:off x="2730500" y="4203700"/>
            <a:ext cx="3195638" cy="158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prstClr val="black"/>
              </a:solidFill>
              <a:latin typeface="Calibri"/>
            </a:endParaRPr>
          </a:p>
        </p:txBody>
      </p:sp>
      <p:sp>
        <p:nvSpPr>
          <p:cNvPr id="13333" name="Line 22"/>
          <p:cNvSpPr>
            <a:spLocks noChangeShapeType="1"/>
          </p:cNvSpPr>
          <p:nvPr/>
        </p:nvSpPr>
        <p:spPr bwMode="auto">
          <a:xfrm flipV="1">
            <a:off x="2730500" y="4203700"/>
            <a:ext cx="1588" cy="396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prstClr val="black"/>
              </a:solidFill>
              <a:latin typeface="Calibri"/>
            </a:endParaRPr>
          </a:p>
        </p:txBody>
      </p:sp>
      <p:sp>
        <p:nvSpPr>
          <p:cNvPr id="13334" name="Line 23"/>
          <p:cNvSpPr>
            <a:spLocks noChangeShapeType="1"/>
          </p:cNvSpPr>
          <p:nvPr/>
        </p:nvSpPr>
        <p:spPr bwMode="auto">
          <a:xfrm flipV="1">
            <a:off x="4333875" y="4203700"/>
            <a:ext cx="1588" cy="396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prstClr val="black"/>
              </a:solidFill>
              <a:latin typeface="Calibri"/>
            </a:endParaRPr>
          </a:p>
        </p:txBody>
      </p:sp>
      <p:sp>
        <p:nvSpPr>
          <p:cNvPr id="13335" name="Line 24"/>
          <p:cNvSpPr>
            <a:spLocks noChangeShapeType="1"/>
          </p:cNvSpPr>
          <p:nvPr/>
        </p:nvSpPr>
        <p:spPr bwMode="auto">
          <a:xfrm flipV="1">
            <a:off x="5926139" y="4203700"/>
            <a:ext cx="1587" cy="396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prstClr val="black"/>
              </a:solidFill>
              <a:latin typeface="Calibri"/>
            </a:endParaRPr>
          </a:p>
        </p:txBody>
      </p:sp>
      <p:sp>
        <p:nvSpPr>
          <p:cNvPr id="3329049" name="Rectangle 25"/>
          <p:cNvSpPr>
            <a:spLocks noChangeArrowheads="1"/>
          </p:cNvSpPr>
          <p:nvPr/>
        </p:nvSpPr>
        <p:spPr bwMode="auto">
          <a:xfrm>
            <a:off x="2103438" y="1847851"/>
            <a:ext cx="166712" cy="276999"/>
          </a:xfrm>
          <a:prstGeom prst="rect">
            <a:avLst/>
          </a:prstGeom>
          <a:noFill/>
          <a:ln w="9525">
            <a:noFill/>
            <a:miter lim="800000"/>
            <a:headEnd/>
            <a:tailEnd/>
          </a:ln>
        </p:spPr>
        <p:txBody>
          <a:bodyPr wrap="none" lIns="0" tIns="0" rIns="0" bIns="0">
            <a:spAutoFit/>
          </a:bodyPr>
          <a:lstStyle/>
          <a:p>
            <a:pPr>
              <a:defRPr/>
            </a:pPr>
            <a:r>
              <a:rPr lang="en-US" b="1" dirty="0">
                <a:solidFill>
                  <a:srgbClr val="663300"/>
                </a:solidFill>
                <a:latin typeface="Arial" charset="0"/>
              </a:rPr>
              <a:t>A</a:t>
            </a:r>
            <a:endParaRPr lang="en-US" dirty="0">
              <a:solidFill>
                <a:srgbClr val="663300"/>
              </a:solidFill>
              <a:effectLst>
                <a:outerShdw blurRad="38100" dist="38100" dir="2700000" algn="tl">
                  <a:srgbClr val="C0C0C0"/>
                </a:outerShdw>
              </a:effectLst>
              <a:latin typeface="MetaBook-Roman" pitchFamily="34" charset="0"/>
            </a:endParaRPr>
          </a:p>
        </p:txBody>
      </p:sp>
      <p:sp>
        <p:nvSpPr>
          <p:cNvPr id="3329050" name="Rectangle 26"/>
          <p:cNvSpPr>
            <a:spLocks noChangeArrowheads="1"/>
          </p:cNvSpPr>
          <p:nvPr/>
        </p:nvSpPr>
        <p:spPr bwMode="auto">
          <a:xfrm>
            <a:off x="4505326" y="2006600"/>
            <a:ext cx="931863" cy="304800"/>
          </a:xfrm>
          <a:prstGeom prst="rect">
            <a:avLst/>
          </a:prstGeom>
          <a:noFill/>
          <a:ln w="9525">
            <a:noFill/>
            <a:miter lim="800000"/>
            <a:headEnd/>
            <a:tailEnd/>
          </a:ln>
        </p:spPr>
        <p:txBody>
          <a:bodyPr wrap="none" lIns="0" tIns="0" rIns="0" bIns="0">
            <a:spAutoFit/>
          </a:bodyPr>
          <a:lstStyle/>
          <a:p>
            <a:pPr>
              <a:defRPr/>
            </a:pPr>
            <a:r>
              <a:rPr lang="en-US" sz="2000" b="1" dirty="0">
                <a:solidFill>
                  <a:srgbClr val="000000"/>
                </a:solidFill>
                <a:latin typeface="Arial" charset="0"/>
              </a:rPr>
              <a:t>RR 1.75</a:t>
            </a:r>
            <a:endParaRPr lang="en-US" sz="2000" dirty="0">
              <a:solidFill>
                <a:prstClr val="black"/>
              </a:solidFill>
              <a:effectLst>
                <a:outerShdw blurRad="38100" dist="38100" dir="2700000" algn="tl">
                  <a:srgbClr val="C0C0C0"/>
                </a:outerShdw>
              </a:effectLst>
              <a:latin typeface="MetaBook-Roman" pitchFamily="34" charset="0"/>
            </a:endParaRPr>
          </a:p>
        </p:txBody>
      </p:sp>
      <p:sp>
        <p:nvSpPr>
          <p:cNvPr id="3329051" name="Rectangle 27"/>
          <p:cNvSpPr>
            <a:spLocks noChangeArrowheads="1"/>
          </p:cNvSpPr>
          <p:nvPr/>
        </p:nvSpPr>
        <p:spPr bwMode="auto">
          <a:xfrm>
            <a:off x="4235519" y="2301876"/>
            <a:ext cx="1134926" cy="276999"/>
          </a:xfrm>
          <a:prstGeom prst="rect">
            <a:avLst/>
          </a:prstGeom>
          <a:noFill/>
          <a:ln w="9525">
            <a:noFill/>
            <a:miter lim="800000"/>
            <a:headEnd/>
            <a:tailEnd/>
          </a:ln>
        </p:spPr>
        <p:txBody>
          <a:bodyPr wrap="none" lIns="0" tIns="0" rIns="0" bIns="0">
            <a:spAutoFit/>
          </a:bodyPr>
          <a:lstStyle/>
          <a:p>
            <a:pPr algn="ctr">
              <a:defRPr/>
            </a:pPr>
            <a:r>
              <a:rPr lang="en-US" b="1" dirty="0">
                <a:solidFill>
                  <a:srgbClr val="000000"/>
                </a:solidFill>
                <a:latin typeface="Arial" charset="0"/>
              </a:rPr>
              <a:t>p &lt;0.0001*</a:t>
            </a:r>
            <a:endParaRPr lang="en-US" dirty="0">
              <a:solidFill>
                <a:prstClr val="black"/>
              </a:solidFill>
              <a:effectLst>
                <a:outerShdw blurRad="38100" dist="38100" dir="2700000" algn="tl">
                  <a:srgbClr val="C0C0C0"/>
                </a:outerShdw>
              </a:effectLst>
              <a:latin typeface="MetaBook-Roman" pitchFamily="34" charset="0"/>
            </a:endParaRPr>
          </a:p>
        </p:txBody>
      </p:sp>
      <p:sp>
        <p:nvSpPr>
          <p:cNvPr id="3329052" name="Rectangle 28"/>
          <p:cNvSpPr>
            <a:spLocks noChangeArrowheads="1"/>
          </p:cNvSpPr>
          <p:nvPr/>
        </p:nvSpPr>
        <p:spPr bwMode="auto">
          <a:xfrm>
            <a:off x="2549525" y="4110038"/>
            <a:ext cx="84960" cy="184666"/>
          </a:xfrm>
          <a:prstGeom prst="rect">
            <a:avLst/>
          </a:prstGeom>
          <a:noFill/>
          <a:ln w="9525">
            <a:noFill/>
            <a:miter lim="800000"/>
            <a:headEnd/>
            <a:tailEnd/>
          </a:ln>
        </p:spPr>
        <p:txBody>
          <a:bodyPr wrap="none" lIns="0" tIns="0" rIns="0" bIns="0">
            <a:spAutoFit/>
          </a:bodyPr>
          <a:lstStyle/>
          <a:p>
            <a:pPr>
              <a:defRPr/>
            </a:pPr>
            <a:r>
              <a:rPr lang="en-US" sz="1200" b="1" dirty="0">
                <a:solidFill>
                  <a:srgbClr val="000000"/>
                </a:solidFill>
                <a:latin typeface="Arial" charset="0"/>
              </a:rPr>
              <a:t>0</a:t>
            </a:r>
            <a:endParaRPr lang="en-US" sz="1200" b="1" dirty="0">
              <a:solidFill>
                <a:prstClr val="black"/>
              </a:solidFill>
              <a:effectLst>
                <a:outerShdw blurRad="38100" dist="38100" dir="2700000" algn="tl">
                  <a:srgbClr val="C0C0C0"/>
                </a:outerShdw>
              </a:effectLst>
              <a:latin typeface="Arial" charset="0"/>
            </a:endParaRPr>
          </a:p>
        </p:txBody>
      </p:sp>
      <p:sp>
        <p:nvSpPr>
          <p:cNvPr id="3329053" name="Rectangle 29"/>
          <p:cNvSpPr>
            <a:spLocks noChangeArrowheads="1"/>
          </p:cNvSpPr>
          <p:nvPr/>
        </p:nvSpPr>
        <p:spPr bwMode="auto">
          <a:xfrm>
            <a:off x="2549525" y="3803650"/>
            <a:ext cx="84960" cy="184666"/>
          </a:xfrm>
          <a:prstGeom prst="rect">
            <a:avLst/>
          </a:prstGeom>
          <a:noFill/>
          <a:ln w="9525">
            <a:noFill/>
            <a:miter lim="800000"/>
            <a:headEnd/>
            <a:tailEnd/>
          </a:ln>
        </p:spPr>
        <p:txBody>
          <a:bodyPr wrap="none" lIns="0" tIns="0" rIns="0" bIns="0">
            <a:spAutoFit/>
          </a:bodyPr>
          <a:lstStyle/>
          <a:p>
            <a:pPr>
              <a:defRPr/>
            </a:pPr>
            <a:r>
              <a:rPr lang="en-US" sz="1200" b="1" dirty="0">
                <a:solidFill>
                  <a:srgbClr val="000000"/>
                </a:solidFill>
                <a:latin typeface="Arial" charset="0"/>
              </a:rPr>
              <a:t>2</a:t>
            </a:r>
            <a:endParaRPr lang="en-US" sz="1200" b="1" dirty="0">
              <a:solidFill>
                <a:prstClr val="black"/>
              </a:solidFill>
              <a:effectLst>
                <a:outerShdw blurRad="38100" dist="38100" dir="2700000" algn="tl">
                  <a:srgbClr val="C0C0C0"/>
                </a:outerShdw>
              </a:effectLst>
              <a:latin typeface="Arial" charset="0"/>
            </a:endParaRPr>
          </a:p>
        </p:txBody>
      </p:sp>
      <p:sp>
        <p:nvSpPr>
          <p:cNvPr id="3329054" name="Rectangle 30"/>
          <p:cNvSpPr>
            <a:spLocks noChangeArrowheads="1"/>
          </p:cNvSpPr>
          <p:nvPr/>
        </p:nvSpPr>
        <p:spPr bwMode="auto">
          <a:xfrm>
            <a:off x="2549525" y="3497263"/>
            <a:ext cx="84960" cy="184666"/>
          </a:xfrm>
          <a:prstGeom prst="rect">
            <a:avLst/>
          </a:prstGeom>
          <a:noFill/>
          <a:ln w="9525">
            <a:noFill/>
            <a:miter lim="800000"/>
            <a:headEnd/>
            <a:tailEnd/>
          </a:ln>
        </p:spPr>
        <p:txBody>
          <a:bodyPr wrap="none" lIns="0" tIns="0" rIns="0" bIns="0">
            <a:spAutoFit/>
          </a:bodyPr>
          <a:lstStyle/>
          <a:p>
            <a:pPr>
              <a:defRPr/>
            </a:pPr>
            <a:r>
              <a:rPr lang="en-US" sz="1200" b="1" dirty="0">
                <a:solidFill>
                  <a:srgbClr val="000000"/>
                </a:solidFill>
                <a:latin typeface="Arial" charset="0"/>
              </a:rPr>
              <a:t>4</a:t>
            </a:r>
            <a:endParaRPr lang="en-US" sz="1200" b="1" dirty="0">
              <a:solidFill>
                <a:prstClr val="black"/>
              </a:solidFill>
              <a:effectLst>
                <a:outerShdw blurRad="38100" dist="38100" dir="2700000" algn="tl">
                  <a:srgbClr val="C0C0C0"/>
                </a:outerShdw>
              </a:effectLst>
              <a:latin typeface="Arial" charset="0"/>
            </a:endParaRPr>
          </a:p>
        </p:txBody>
      </p:sp>
      <p:sp>
        <p:nvSpPr>
          <p:cNvPr id="3329055" name="Rectangle 31"/>
          <p:cNvSpPr>
            <a:spLocks noChangeArrowheads="1"/>
          </p:cNvSpPr>
          <p:nvPr/>
        </p:nvSpPr>
        <p:spPr bwMode="auto">
          <a:xfrm>
            <a:off x="2549525" y="3192463"/>
            <a:ext cx="84960" cy="184666"/>
          </a:xfrm>
          <a:prstGeom prst="rect">
            <a:avLst/>
          </a:prstGeom>
          <a:noFill/>
          <a:ln w="9525">
            <a:noFill/>
            <a:miter lim="800000"/>
            <a:headEnd/>
            <a:tailEnd/>
          </a:ln>
        </p:spPr>
        <p:txBody>
          <a:bodyPr wrap="none" lIns="0" tIns="0" rIns="0" bIns="0">
            <a:spAutoFit/>
          </a:bodyPr>
          <a:lstStyle/>
          <a:p>
            <a:pPr>
              <a:defRPr/>
            </a:pPr>
            <a:r>
              <a:rPr lang="en-US" sz="1200" b="1" dirty="0">
                <a:solidFill>
                  <a:srgbClr val="000000"/>
                </a:solidFill>
                <a:latin typeface="Arial" charset="0"/>
              </a:rPr>
              <a:t>6</a:t>
            </a:r>
            <a:endParaRPr lang="en-US" sz="1200" b="1" dirty="0">
              <a:solidFill>
                <a:prstClr val="black"/>
              </a:solidFill>
              <a:effectLst>
                <a:outerShdw blurRad="38100" dist="38100" dir="2700000" algn="tl">
                  <a:srgbClr val="C0C0C0"/>
                </a:outerShdw>
              </a:effectLst>
              <a:latin typeface="Arial" charset="0"/>
            </a:endParaRPr>
          </a:p>
        </p:txBody>
      </p:sp>
      <p:sp>
        <p:nvSpPr>
          <p:cNvPr id="3329056" name="Rectangle 32"/>
          <p:cNvSpPr>
            <a:spLocks noChangeArrowheads="1"/>
          </p:cNvSpPr>
          <p:nvPr/>
        </p:nvSpPr>
        <p:spPr bwMode="auto">
          <a:xfrm>
            <a:off x="2549525" y="2886075"/>
            <a:ext cx="84960" cy="184666"/>
          </a:xfrm>
          <a:prstGeom prst="rect">
            <a:avLst/>
          </a:prstGeom>
          <a:noFill/>
          <a:ln w="9525">
            <a:noFill/>
            <a:miter lim="800000"/>
            <a:headEnd/>
            <a:tailEnd/>
          </a:ln>
        </p:spPr>
        <p:txBody>
          <a:bodyPr wrap="none" lIns="0" tIns="0" rIns="0" bIns="0">
            <a:spAutoFit/>
          </a:bodyPr>
          <a:lstStyle/>
          <a:p>
            <a:pPr>
              <a:defRPr/>
            </a:pPr>
            <a:r>
              <a:rPr lang="en-US" sz="1200" b="1" dirty="0">
                <a:solidFill>
                  <a:srgbClr val="000000"/>
                </a:solidFill>
                <a:latin typeface="Arial" charset="0"/>
              </a:rPr>
              <a:t>8</a:t>
            </a:r>
            <a:endParaRPr lang="en-US" sz="1200" b="1" dirty="0">
              <a:solidFill>
                <a:prstClr val="black"/>
              </a:solidFill>
              <a:effectLst>
                <a:outerShdw blurRad="38100" dist="38100" dir="2700000" algn="tl">
                  <a:srgbClr val="C0C0C0"/>
                </a:outerShdw>
              </a:effectLst>
              <a:latin typeface="Arial" charset="0"/>
            </a:endParaRPr>
          </a:p>
        </p:txBody>
      </p:sp>
      <p:sp>
        <p:nvSpPr>
          <p:cNvPr id="3329057" name="Rectangle 33"/>
          <p:cNvSpPr>
            <a:spLocks noChangeArrowheads="1"/>
          </p:cNvSpPr>
          <p:nvPr/>
        </p:nvSpPr>
        <p:spPr bwMode="auto">
          <a:xfrm>
            <a:off x="2471738" y="2579688"/>
            <a:ext cx="169918" cy="184666"/>
          </a:xfrm>
          <a:prstGeom prst="rect">
            <a:avLst/>
          </a:prstGeom>
          <a:noFill/>
          <a:ln w="9525">
            <a:noFill/>
            <a:miter lim="800000"/>
            <a:headEnd/>
            <a:tailEnd/>
          </a:ln>
        </p:spPr>
        <p:txBody>
          <a:bodyPr wrap="none" lIns="0" tIns="0" rIns="0" bIns="0">
            <a:spAutoFit/>
          </a:bodyPr>
          <a:lstStyle/>
          <a:p>
            <a:pPr>
              <a:defRPr/>
            </a:pPr>
            <a:r>
              <a:rPr lang="en-US" sz="1200" b="1" dirty="0">
                <a:solidFill>
                  <a:srgbClr val="000000"/>
                </a:solidFill>
                <a:latin typeface="Arial" charset="0"/>
              </a:rPr>
              <a:t>10</a:t>
            </a:r>
            <a:endParaRPr lang="en-US" sz="1200" b="1" dirty="0">
              <a:solidFill>
                <a:prstClr val="black"/>
              </a:solidFill>
              <a:effectLst>
                <a:outerShdw blurRad="38100" dist="38100" dir="2700000" algn="tl">
                  <a:srgbClr val="C0C0C0"/>
                </a:outerShdw>
              </a:effectLst>
              <a:latin typeface="Arial" charset="0"/>
            </a:endParaRPr>
          </a:p>
        </p:txBody>
      </p:sp>
      <p:sp>
        <p:nvSpPr>
          <p:cNvPr id="3329058" name="Rectangle 34"/>
          <p:cNvSpPr>
            <a:spLocks noChangeArrowheads="1"/>
          </p:cNvSpPr>
          <p:nvPr/>
        </p:nvSpPr>
        <p:spPr bwMode="auto">
          <a:xfrm>
            <a:off x="2471738" y="2273300"/>
            <a:ext cx="169918" cy="184666"/>
          </a:xfrm>
          <a:prstGeom prst="rect">
            <a:avLst/>
          </a:prstGeom>
          <a:noFill/>
          <a:ln w="9525">
            <a:noFill/>
            <a:miter lim="800000"/>
            <a:headEnd/>
            <a:tailEnd/>
          </a:ln>
        </p:spPr>
        <p:txBody>
          <a:bodyPr wrap="none" lIns="0" tIns="0" rIns="0" bIns="0">
            <a:spAutoFit/>
          </a:bodyPr>
          <a:lstStyle/>
          <a:p>
            <a:pPr>
              <a:defRPr/>
            </a:pPr>
            <a:r>
              <a:rPr lang="en-US" sz="1200" b="1" dirty="0">
                <a:solidFill>
                  <a:srgbClr val="000000"/>
                </a:solidFill>
                <a:latin typeface="Arial" charset="0"/>
              </a:rPr>
              <a:t>12</a:t>
            </a:r>
            <a:endParaRPr lang="en-US" sz="1200" b="1" dirty="0">
              <a:solidFill>
                <a:prstClr val="black"/>
              </a:solidFill>
              <a:effectLst>
                <a:outerShdw blurRad="38100" dist="38100" dir="2700000" algn="tl">
                  <a:srgbClr val="C0C0C0"/>
                </a:outerShdw>
              </a:effectLst>
              <a:latin typeface="Arial" charset="0"/>
            </a:endParaRPr>
          </a:p>
        </p:txBody>
      </p:sp>
      <p:sp>
        <p:nvSpPr>
          <p:cNvPr id="3329059" name="Rectangle 35"/>
          <p:cNvSpPr>
            <a:spLocks noChangeArrowheads="1"/>
          </p:cNvSpPr>
          <p:nvPr/>
        </p:nvSpPr>
        <p:spPr bwMode="auto">
          <a:xfrm>
            <a:off x="3124200" y="4322764"/>
            <a:ext cx="577850" cy="307975"/>
          </a:xfrm>
          <a:prstGeom prst="rect">
            <a:avLst/>
          </a:prstGeom>
          <a:noFill/>
          <a:ln w="9525">
            <a:noFill/>
            <a:miter lim="800000"/>
            <a:headEnd/>
            <a:tailEnd/>
          </a:ln>
        </p:spPr>
        <p:txBody>
          <a:bodyPr wrap="none" lIns="0" tIns="0" rIns="0" bIns="0">
            <a:spAutoFit/>
          </a:bodyPr>
          <a:lstStyle/>
          <a:p>
            <a:pPr>
              <a:defRPr/>
            </a:pPr>
            <a:r>
              <a:rPr lang="en-US" sz="2000" b="1" dirty="0">
                <a:solidFill>
                  <a:srgbClr val="000000"/>
                </a:solidFill>
                <a:latin typeface="Arial" charset="0"/>
              </a:rPr>
              <a:t>HIV+</a:t>
            </a:r>
            <a:endParaRPr lang="en-US" sz="2000" b="1" dirty="0">
              <a:solidFill>
                <a:prstClr val="black"/>
              </a:solidFill>
              <a:effectLst>
                <a:outerShdw blurRad="38100" dist="38100" dir="2700000" algn="tl">
                  <a:srgbClr val="C0C0C0"/>
                </a:outerShdw>
              </a:effectLst>
              <a:latin typeface="Arial" charset="0"/>
            </a:endParaRPr>
          </a:p>
        </p:txBody>
      </p:sp>
      <p:sp>
        <p:nvSpPr>
          <p:cNvPr id="3329060" name="Rectangle 36"/>
          <p:cNvSpPr>
            <a:spLocks noChangeArrowheads="1"/>
          </p:cNvSpPr>
          <p:nvPr/>
        </p:nvSpPr>
        <p:spPr bwMode="auto">
          <a:xfrm>
            <a:off x="4876801" y="4322764"/>
            <a:ext cx="498475" cy="307975"/>
          </a:xfrm>
          <a:prstGeom prst="rect">
            <a:avLst/>
          </a:prstGeom>
          <a:noFill/>
          <a:ln w="9525">
            <a:noFill/>
            <a:miter lim="800000"/>
            <a:headEnd/>
            <a:tailEnd/>
          </a:ln>
        </p:spPr>
        <p:txBody>
          <a:bodyPr wrap="none" lIns="0" tIns="0" rIns="0" bIns="0">
            <a:spAutoFit/>
          </a:bodyPr>
          <a:lstStyle/>
          <a:p>
            <a:pPr algn="ctr">
              <a:defRPr/>
            </a:pPr>
            <a:r>
              <a:rPr lang="en-US" sz="2000" b="1" dirty="0">
                <a:solidFill>
                  <a:srgbClr val="000000"/>
                </a:solidFill>
                <a:latin typeface="Arial" charset="0"/>
              </a:rPr>
              <a:t>HIV-</a:t>
            </a:r>
            <a:endParaRPr lang="en-US" sz="2000" b="1" dirty="0">
              <a:solidFill>
                <a:prstClr val="black"/>
              </a:solidFill>
              <a:effectLst>
                <a:outerShdw blurRad="38100" dist="38100" dir="2700000" algn="tl">
                  <a:srgbClr val="C0C0C0"/>
                </a:outerShdw>
              </a:effectLst>
              <a:latin typeface="Arial" charset="0"/>
            </a:endParaRPr>
          </a:p>
        </p:txBody>
      </p:sp>
      <p:sp>
        <p:nvSpPr>
          <p:cNvPr id="3329061" name="Rectangle 37"/>
          <p:cNvSpPr>
            <a:spLocks noChangeArrowheads="1"/>
          </p:cNvSpPr>
          <p:nvPr/>
        </p:nvSpPr>
        <p:spPr bwMode="auto">
          <a:xfrm rot="16200000">
            <a:off x="1244601" y="3008313"/>
            <a:ext cx="2173287" cy="274638"/>
          </a:xfrm>
          <a:prstGeom prst="rect">
            <a:avLst/>
          </a:prstGeom>
          <a:noFill/>
          <a:ln w="9525">
            <a:noFill/>
            <a:miter lim="800000"/>
            <a:headEnd/>
            <a:tailEnd/>
          </a:ln>
        </p:spPr>
        <p:txBody>
          <a:bodyPr wrap="none" lIns="0" tIns="0" rIns="0" bIns="0">
            <a:spAutoFit/>
          </a:bodyPr>
          <a:lstStyle/>
          <a:p>
            <a:pPr>
              <a:defRPr/>
            </a:pPr>
            <a:r>
              <a:rPr lang="en-US" dirty="0">
                <a:solidFill>
                  <a:srgbClr val="000000"/>
                </a:solidFill>
                <a:latin typeface="Arial" charset="0"/>
              </a:rPr>
              <a:t>Events Per 1000 PYs</a:t>
            </a:r>
            <a:endParaRPr lang="en-US" dirty="0">
              <a:solidFill>
                <a:prstClr val="black"/>
              </a:solidFill>
              <a:effectLst>
                <a:outerShdw blurRad="38100" dist="38100" dir="2700000" algn="tl">
                  <a:srgbClr val="C0C0C0"/>
                </a:outerShdw>
              </a:effectLst>
              <a:latin typeface="MetaBook-Roman" pitchFamily="34" charset="0"/>
            </a:endParaRPr>
          </a:p>
        </p:txBody>
      </p:sp>
      <p:sp>
        <p:nvSpPr>
          <p:cNvPr id="13349" name="AutoShape 38"/>
          <p:cNvSpPr>
            <a:spLocks noChangeAspect="1" noChangeArrowheads="1" noTextEdit="1"/>
          </p:cNvSpPr>
          <p:nvPr/>
        </p:nvSpPr>
        <p:spPr bwMode="auto">
          <a:xfrm>
            <a:off x="6119813" y="1700213"/>
            <a:ext cx="4152900"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solidFill>
                <a:prstClr val="black"/>
              </a:solidFill>
              <a:latin typeface="Calibri"/>
            </a:endParaRPr>
          </a:p>
        </p:txBody>
      </p:sp>
      <p:sp>
        <p:nvSpPr>
          <p:cNvPr id="13350" name="Rectangle 39"/>
          <p:cNvSpPr>
            <a:spLocks noChangeArrowheads="1"/>
          </p:cNvSpPr>
          <p:nvPr/>
        </p:nvSpPr>
        <p:spPr bwMode="auto">
          <a:xfrm>
            <a:off x="6191250" y="1770063"/>
            <a:ext cx="3995738" cy="3230562"/>
          </a:xfrm>
          <a:prstGeom prst="rect">
            <a:avLst/>
          </a:prstGeom>
          <a:solidFill>
            <a:srgbClr val="FFFFFF"/>
          </a:solidFill>
          <a:ln w="3175">
            <a:solidFill>
              <a:srgbClr val="000000"/>
            </a:solidFill>
            <a:miter lim="800000"/>
            <a:headEnd/>
            <a:tailEnd/>
          </a:ln>
        </p:spPr>
        <p:txBody>
          <a:bodyPr/>
          <a:lstStyle/>
          <a:p>
            <a:endParaRPr lang="es-ES" dirty="0">
              <a:solidFill>
                <a:prstClr val="black"/>
              </a:solidFill>
              <a:latin typeface="Calibri"/>
            </a:endParaRPr>
          </a:p>
        </p:txBody>
      </p:sp>
      <p:sp>
        <p:nvSpPr>
          <p:cNvPr id="13351" name="Rectangle 40"/>
          <p:cNvSpPr>
            <a:spLocks noChangeArrowheads="1"/>
          </p:cNvSpPr>
          <p:nvPr/>
        </p:nvSpPr>
        <p:spPr bwMode="auto">
          <a:xfrm>
            <a:off x="7018339" y="2449514"/>
            <a:ext cx="3011487" cy="149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 dirty="0">
              <a:solidFill>
                <a:prstClr val="black"/>
              </a:solidFill>
              <a:latin typeface="Calibri"/>
            </a:endParaRPr>
          </a:p>
        </p:txBody>
      </p:sp>
      <p:sp>
        <p:nvSpPr>
          <p:cNvPr id="13352" name="Line 41"/>
          <p:cNvSpPr>
            <a:spLocks noChangeShapeType="1"/>
          </p:cNvSpPr>
          <p:nvPr/>
        </p:nvSpPr>
        <p:spPr bwMode="auto">
          <a:xfrm>
            <a:off x="7018339" y="3649664"/>
            <a:ext cx="3011487" cy="1587"/>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en-US" dirty="0">
              <a:solidFill>
                <a:prstClr val="black"/>
              </a:solidFill>
              <a:latin typeface="Calibri"/>
            </a:endParaRPr>
          </a:p>
        </p:txBody>
      </p:sp>
      <p:sp>
        <p:nvSpPr>
          <p:cNvPr id="13353" name="Line 42"/>
          <p:cNvSpPr>
            <a:spLocks noChangeShapeType="1"/>
          </p:cNvSpPr>
          <p:nvPr/>
        </p:nvSpPr>
        <p:spPr bwMode="auto">
          <a:xfrm>
            <a:off x="7018339" y="3343275"/>
            <a:ext cx="3011487" cy="1588"/>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en-US" dirty="0">
              <a:solidFill>
                <a:prstClr val="black"/>
              </a:solidFill>
              <a:latin typeface="Calibri"/>
            </a:endParaRPr>
          </a:p>
        </p:txBody>
      </p:sp>
      <p:sp>
        <p:nvSpPr>
          <p:cNvPr id="13354" name="Line 43"/>
          <p:cNvSpPr>
            <a:spLocks noChangeShapeType="1"/>
          </p:cNvSpPr>
          <p:nvPr/>
        </p:nvSpPr>
        <p:spPr bwMode="auto">
          <a:xfrm>
            <a:off x="7018339" y="3051175"/>
            <a:ext cx="3011487" cy="1588"/>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en-US" dirty="0">
              <a:solidFill>
                <a:prstClr val="black"/>
              </a:solidFill>
              <a:latin typeface="Calibri"/>
            </a:endParaRPr>
          </a:p>
        </p:txBody>
      </p:sp>
      <p:sp>
        <p:nvSpPr>
          <p:cNvPr id="13355" name="Line 44"/>
          <p:cNvSpPr>
            <a:spLocks noChangeShapeType="1"/>
          </p:cNvSpPr>
          <p:nvPr/>
        </p:nvSpPr>
        <p:spPr bwMode="auto">
          <a:xfrm>
            <a:off x="7018339" y="2743200"/>
            <a:ext cx="3011487" cy="1588"/>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en-US" dirty="0">
              <a:solidFill>
                <a:prstClr val="black"/>
              </a:solidFill>
              <a:latin typeface="Calibri"/>
            </a:endParaRPr>
          </a:p>
        </p:txBody>
      </p:sp>
      <p:sp>
        <p:nvSpPr>
          <p:cNvPr id="13356" name="Line 45"/>
          <p:cNvSpPr>
            <a:spLocks noChangeShapeType="1"/>
          </p:cNvSpPr>
          <p:nvPr/>
        </p:nvSpPr>
        <p:spPr bwMode="auto">
          <a:xfrm>
            <a:off x="7018339" y="2449514"/>
            <a:ext cx="3011487" cy="1587"/>
          </a:xfrm>
          <a:prstGeom prst="line">
            <a:avLst/>
          </a:prstGeom>
          <a:noFill/>
          <a:ln w="0">
            <a:solidFill>
              <a:srgbClr val="808080"/>
            </a:solidFill>
            <a:round/>
            <a:headEnd/>
            <a:tailEnd/>
          </a:ln>
          <a:extLst>
            <a:ext uri="{909E8E84-426E-40DD-AFC4-6F175D3DCCD1}">
              <a14:hiddenFill xmlns:a14="http://schemas.microsoft.com/office/drawing/2010/main">
                <a:noFill/>
              </a14:hiddenFill>
            </a:ext>
          </a:extLst>
        </p:spPr>
        <p:txBody>
          <a:bodyPr/>
          <a:lstStyle/>
          <a:p>
            <a:endParaRPr lang="en-US" dirty="0">
              <a:solidFill>
                <a:prstClr val="black"/>
              </a:solidFill>
              <a:latin typeface="Calibri"/>
            </a:endParaRPr>
          </a:p>
        </p:txBody>
      </p:sp>
      <p:sp>
        <p:nvSpPr>
          <p:cNvPr id="13357" name="Rectangle 46"/>
          <p:cNvSpPr>
            <a:spLocks noChangeArrowheads="1"/>
          </p:cNvSpPr>
          <p:nvPr/>
        </p:nvSpPr>
        <p:spPr bwMode="auto">
          <a:xfrm>
            <a:off x="7018339" y="2449514"/>
            <a:ext cx="3011487" cy="1493837"/>
          </a:xfrm>
          <a:prstGeom prst="rect">
            <a:avLst/>
          </a:prstGeom>
          <a:noFill/>
          <a:ln w="14288">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s-ES" dirty="0">
              <a:solidFill>
                <a:prstClr val="black"/>
              </a:solidFill>
              <a:latin typeface="Calibri"/>
            </a:endParaRPr>
          </a:p>
        </p:txBody>
      </p:sp>
      <p:sp>
        <p:nvSpPr>
          <p:cNvPr id="13358" name="Line 47"/>
          <p:cNvSpPr>
            <a:spLocks noChangeShapeType="1"/>
          </p:cNvSpPr>
          <p:nvPr/>
        </p:nvSpPr>
        <p:spPr bwMode="auto">
          <a:xfrm>
            <a:off x="7018339" y="2449514"/>
            <a:ext cx="1587" cy="149383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prstClr val="black"/>
              </a:solidFill>
              <a:latin typeface="Calibri"/>
            </a:endParaRPr>
          </a:p>
        </p:txBody>
      </p:sp>
      <p:sp>
        <p:nvSpPr>
          <p:cNvPr id="13359" name="Line 48"/>
          <p:cNvSpPr>
            <a:spLocks noChangeShapeType="1"/>
          </p:cNvSpPr>
          <p:nvPr/>
        </p:nvSpPr>
        <p:spPr bwMode="auto">
          <a:xfrm>
            <a:off x="6975476" y="3943350"/>
            <a:ext cx="42863"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prstClr val="black"/>
              </a:solidFill>
              <a:latin typeface="Calibri"/>
            </a:endParaRPr>
          </a:p>
        </p:txBody>
      </p:sp>
      <p:sp>
        <p:nvSpPr>
          <p:cNvPr id="13360" name="Line 49"/>
          <p:cNvSpPr>
            <a:spLocks noChangeShapeType="1"/>
          </p:cNvSpPr>
          <p:nvPr/>
        </p:nvSpPr>
        <p:spPr bwMode="auto">
          <a:xfrm>
            <a:off x="6975476" y="3649664"/>
            <a:ext cx="42863"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prstClr val="black"/>
              </a:solidFill>
              <a:latin typeface="Calibri"/>
            </a:endParaRPr>
          </a:p>
        </p:txBody>
      </p:sp>
      <p:sp>
        <p:nvSpPr>
          <p:cNvPr id="13361" name="Line 50"/>
          <p:cNvSpPr>
            <a:spLocks noChangeShapeType="1"/>
          </p:cNvSpPr>
          <p:nvPr/>
        </p:nvSpPr>
        <p:spPr bwMode="auto">
          <a:xfrm>
            <a:off x="6975476" y="3343275"/>
            <a:ext cx="42863"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prstClr val="black"/>
              </a:solidFill>
              <a:latin typeface="Calibri"/>
            </a:endParaRPr>
          </a:p>
        </p:txBody>
      </p:sp>
      <p:sp>
        <p:nvSpPr>
          <p:cNvPr id="13362" name="Line 51"/>
          <p:cNvSpPr>
            <a:spLocks noChangeShapeType="1"/>
          </p:cNvSpPr>
          <p:nvPr/>
        </p:nvSpPr>
        <p:spPr bwMode="auto">
          <a:xfrm>
            <a:off x="6975476" y="3051175"/>
            <a:ext cx="42863"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prstClr val="black"/>
              </a:solidFill>
              <a:latin typeface="Calibri"/>
            </a:endParaRPr>
          </a:p>
        </p:txBody>
      </p:sp>
      <p:sp>
        <p:nvSpPr>
          <p:cNvPr id="13363" name="Line 52"/>
          <p:cNvSpPr>
            <a:spLocks noChangeShapeType="1"/>
          </p:cNvSpPr>
          <p:nvPr/>
        </p:nvSpPr>
        <p:spPr bwMode="auto">
          <a:xfrm>
            <a:off x="6975476" y="2743200"/>
            <a:ext cx="42863"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prstClr val="black"/>
              </a:solidFill>
              <a:latin typeface="Calibri"/>
            </a:endParaRPr>
          </a:p>
        </p:txBody>
      </p:sp>
      <p:sp>
        <p:nvSpPr>
          <p:cNvPr id="13364" name="Line 53"/>
          <p:cNvSpPr>
            <a:spLocks noChangeShapeType="1"/>
          </p:cNvSpPr>
          <p:nvPr/>
        </p:nvSpPr>
        <p:spPr bwMode="auto">
          <a:xfrm>
            <a:off x="6975476" y="2449514"/>
            <a:ext cx="42863"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prstClr val="black"/>
              </a:solidFill>
              <a:latin typeface="Calibri"/>
            </a:endParaRPr>
          </a:p>
        </p:txBody>
      </p:sp>
      <p:sp>
        <p:nvSpPr>
          <p:cNvPr id="13365" name="Line 54"/>
          <p:cNvSpPr>
            <a:spLocks noChangeShapeType="1"/>
          </p:cNvSpPr>
          <p:nvPr/>
        </p:nvSpPr>
        <p:spPr bwMode="auto">
          <a:xfrm>
            <a:off x="7018339" y="3943350"/>
            <a:ext cx="301148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prstClr val="black"/>
              </a:solidFill>
              <a:latin typeface="Calibri"/>
            </a:endParaRPr>
          </a:p>
        </p:txBody>
      </p:sp>
      <p:sp>
        <p:nvSpPr>
          <p:cNvPr id="13366" name="Line 55"/>
          <p:cNvSpPr>
            <a:spLocks noChangeShapeType="1"/>
          </p:cNvSpPr>
          <p:nvPr/>
        </p:nvSpPr>
        <p:spPr bwMode="auto">
          <a:xfrm flipV="1">
            <a:off x="7018339" y="3943351"/>
            <a:ext cx="1587"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prstClr val="black"/>
              </a:solidFill>
              <a:latin typeface="Calibri"/>
            </a:endParaRPr>
          </a:p>
        </p:txBody>
      </p:sp>
      <p:sp>
        <p:nvSpPr>
          <p:cNvPr id="13367" name="Line 56"/>
          <p:cNvSpPr>
            <a:spLocks noChangeShapeType="1"/>
          </p:cNvSpPr>
          <p:nvPr/>
        </p:nvSpPr>
        <p:spPr bwMode="auto">
          <a:xfrm flipV="1">
            <a:off x="7618414" y="3943351"/>
            <a:ext cx="1587"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prstClr val="black"/>
              </a:solidFill>
              <a:latin typeface="Calibri"/>
            </a:endParaRPr>
          </a:p>
        </p:txBody>
      </p:sp>
      <p:sp>
        <p:nvSpPr>
          <p:cNvPr id="13368" name="Line 57"/>
          <p:cNvSpPr>
            <a:spLocks noChangeShapeType="1"/>
          </p:cNvSpPr>
          <p:nvPr/>
        </p:nvSpPr>
        <p:spPr bwMode="auto">
          <a:xfrm flipV="1">
            <a:off x="8216900" y="3943351"/>
            <a:ext cx="1588"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prstClr val="black"/>
              </a:solidFill>
              <a:latin typeface="Calibri"/>
            </a:endParaRPr>
          </a:p>
        </p:txBody>
      </p:sp>
      <p:sp>
        <p:nvSpPr>
          <p:cNvPr id="13369" name="Line 58"/>
          <p:cNvSpPr>
            <a:spLocks noChangeShapeType="1"/>
          </p:cNvSpPr>
          <p:nvPr/>
        </p:nvSpPr>
        <p:spPr bwMode="auto">
          <a:xfrm flipV="1">
            <a:off x="8831264" y="3943351"/>
            <a:ext cx="1587"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prstClr val="black"/>
              </a:solidFill>
              <a:latin typeface="Calibri"/>
            </a:endParaRPr>
          </a:p>
        </p:txBody>
      </p:sp>
      <p:sp>
        <p:nvSpPr>
          <p:cNvPr id="13370" name="Line 59"/>
          <p:cNvSpPr>
            <a:spLocks noChangeShapeType="1"/>
          </p:cNvSpPr>
          <p:nvPr/>
        </p:nvSpPr>
        <p:spPr bwMode="auto">
          <a:xfrm flipV="1">
            <a:off x="9431339" y="3943351"/>
            <a:ext cx="1587"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prstClr val="black"/>
              </a:solidFill>
              <a:latin typeface="Calibri"/>
            </a:endParaRPr>
          </a:p>
        </p:txBody>
      </p:sp>
      <p:sp>
        <p:nvSpPr>
          <p:cNvPr id="13371" name="Line 60"/>
          <p:cNvSpPr>
            <a:spLocks noChangeShapeType="1"/>
          </p:cNvSpPr>
          <p:nvPr/>
        </p:nvSpPr>
        <p:spPr bwMode="auto">
          <a:xfrm flipV="1">
            <a:off x="10029825" y="3943351"/>
            <a:ext cx="1588"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prstClr val="black"/>
              </a:solidFill>
              <a:latin typeface="Calibri"/>
            </a:endParaRPr>
          </a:p>
        </p:txBody>
      </p:sp>
      <p:sp>
        <p:nvSpPr>
          <p:cNvPr id="13372" name="Freeform 61"/>
          <p:cNvSpPr>
            <a:spLocks/>
          </p:cNvSpPr>
          <p:nvPr/>
        </p:nvSpPr>
        <p:spPr bwMode="auto">
          <a:xfrm>
            <a:off x="7318376" y="3579814"/>
            <a:ext cx="2411413" cy="350837"/>
          </a:xfrm>
          <a:custGeom>
            <a:avLst/>
            <a:gdLst>
              <a:gd name="T0" fmla="*/ 0 w 169"/>
              <a:gd name="T1" fmla="*/ 2147483647 h 25"/>
              <a:gd name="T2" fmla="*/ 2147483647 w 169"/>
              <a:gd name="T3" fmla="*/ 2147483647 h 25"/>
              <a:gd name="T4" fmla="*/ 2147483647 w 169"/>
              <a:gd name="T5" fmla="*/ 2147483647 h 25"/>
              <a:gd name="T6" fmla="*/ 2147483647 w 169"/>
              <a:gd name="T7" fmla="*/ 2147483647 h 25"/>
              <a:gd name="T8" fmla="*/ 2147483647 w 169"/>
              <a:gd name="T9" fmla="*/ 0 h 25"/>
              <a:gd name="T10" fmla="*/ 0 60000 65536"/>
              <a:gd name="T11" fmla="*/ 0 60000 65536"/>
              <a:gd name="T12" fmla="*/ 0 60000 65536"/>
              <a:gd name="T13" fmla="*/ 0 60000 65536"/>
              <a:gd name="T14" fmla="*/ 0 60000 65536"/>
              <a:gd name="T15" fmla="*/ 0 w 169"/>
              <a:gd name="T16" fmla="*/ 0 h 25"/>
              <a:gd name="T17" fmla="*/ 169 w 169"/>
              <a:gd name="T18" fmla="*/ 25 h 25"/>
            </a:gdLst>
            <a:ahLst/>
            <a:cxnLst>
              <a:cxn ang="T10">
                <a:pos x="T0" y="T1"/>
              </a:cxn>
              <a:cxn ang="T11">
                <a:pos x="T2" y="T3"/>
              </a:cxn>
              <a:cxn ang="T12">
                <a:pos x="T4" y="T5"/>
              </a:cxn>
              <a:cxn ang="T13">
                <a:pos x="T6" y="T7"/>
              </a:cxn>
              <a:cxn ang="T14">
                <a:pos x="T8" y="T9"/>
              </a:cxn>
            </a:cxnLst>
            <a:rect l="T15" t="T16" r="T17" b="T18"/>
            <a:pathLst>
              <a:path w="169" h="25">
                <a:moveTo>
                  <a:pt x="0" y="25"/>
                </a:moveTo>
                <a:lnTo>
                  <a:pt x="42" y="22"/>
                </a:lnTo>
                <a:lnTo>
                  <a:pt x="85" y="18"/>
                </a:lnTo>
                <a:lnTo>
                  <a:pt x="127" y="10"/>
                </a:lnTo>
                <a:lnTo>
                  <a:pt x="169" y="0"/>
                </a:lnTo>
              </a:path>
            </a:pathLst>
          </a:custGeom>
          <a:noFill/>
          <a:ln w="30226">
            <a:solidFill>
              <a:srgbClr val="00B05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dirty="0">
              <a:solidFill>
                <a:prstClr val="black"/>
              </a:solidFill>
              <a:latin typeface="Calibri"/>
            </a:endParaRPr>
          </a:p>
        </p:txBody>
      </p:sp>
      <p:sp>
        <p:nvSpPr>
          <p:cNvPr id="13373" name="Freeform 62"/>
          <p:cNvSpPr>
            <a:spLocks/>
          </p:cNvSpPr>
          <p:nvPr/>
        </p:nvSpPr>
        <p:spPr bwMode="auto">
          <a:xfrm>
            <a:off x="7318376" y="2784476"/>
            <a:ext cx="2411413" cy="1089025"/>
          </a:xfrm>
          <a:custGeom>
            <a:avLst/>
            <a:gdLst>
              <a:gd name="T0" fmla="*/ 0 w 169"/>
              <a:gd name="T1" fmla="*/ 2147483647 h 78"/>
              <a:gd name="T2" fmla="*/ 2147483647 w 169"/>
              <a:gd name="T3" fmla="*/ 2147483647 h 78"/>
              <a:gd name="T4" fmla="*/ 2147483647 w 169"/>
              <a:gd name="T5" fmla="*/ 2147483647 h 78"/>
              <a:gd name="T6" fmla="*/ 2147483647 w 169"/>
              <a:gd name="T7" fmla="*/ 2147483647 h 78"/>
              <a:gd name="T8" fmla="*/ 2147483647 w 169"/>
              <a:gd name="T9" fmla="*/ 0 h 78"/>
              <a:gd name="T10" fmla="*/ 0 60000 65536"/>
              <a:gd name="T11" fmla="*/ 0 60000 65536"/>
              <a:gd name="T12" fmla="*/ 0 60000 65536"/>
              <a:gd name="T13" fmla="*/ 0 60000 65536"/>
              <a:gd name="T14" fmla="*/ 0 60000 65536"/>
              <a:gd name="T15" fmla="*/ 0 w 169"/>
              <a:gd name="T16" fmla="*/ 0 h 78"/>
              <a:gd name="T17" fmla="*/ 169 w 169"/>
              <a:gd name="T18" fmla="*/ 78 h 78"/>
            </a:gdLst>
            <a:ahLst/>
            <a:cxnLst>
              <a:cxn ang="T10">
                <a:pos x="T0" y="T1"/>
              </a:cxn>
              <a:cxn ang="T11">
                <a:pos x="T2" y="T3"/>
              </a:cxn>
              <a:cxn ang="T12">
                <a:pos x="T4" y="T5"/>
              </a:cxn>
              <a:cxn ang="T13">
                <a:pos x="T6" y="T7"/>
              </a:cxn>
              <a:cxn ang="T14">
                <a:pos x="T8" y="T9"/>
              </a:cxn>
            </a:cxnLst>
            <a:rect l="T15" t="T16" r="T17" b="T18"/>
            <a:pathLst>
              <a:path w="169" h="78">
                <a:moveTo>
                  <a:pt x="0" y="78"/>
                </a:moveTo>
                <a:lnTo>
                  <a:pt x="42" y="72"/>
                </a:lnTo>
                <a:lnTo>
                  <a:pt x="85" y="63"/>
                </a:lnTo>
                <a:lnTo>
                  <a:pt x="127" y="47"/>
                </a:lnTo>
                <a:lnTo>
                  <a:pt x="169" y="0"/>
                </a:lnTo>
              </a:path>
            </a:pathLst>
          </a:custGeom>
          <a:noFill/>
          <a:ln w="30226">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dirty="0">
              <a:solidFill>
                <a:prstClr val="black"/>
              </a:solidFill>
              <a:latin typeface="Calibri"/>
            </a:endParaRPr>
          </a:p>
        </p:txBody>
      </p:sp>
      <p:sp>
        <p:nvSpPr>
          <p:cNvPr id="13374" name="Freeform 63"/>
          <p:cNvSpPr>
            <a:spLocks/>
          </p:cNvSpPr>
          <p:nvPr/>
        </p:nvSpPr>
        <p:spPr bwMode="auto">
          <a:xfrm>
            <a:off x="7275514" y="3886201"/>
            <a:ext cx="85725" cy="85725"/>
          </a:xfrm>
          <a:custGeom>
            <a:avLst/>
            <a:gdLst>
              <a:gd name="T0" fmla="*/ 2147483647 w 54"/>
              <a:gd name="T1" fmla="*/ 0 h 53"/>
              <a:gd name="T2" fmla="*/ 2147483647 w 54"/>
              <a:gd name="T3" fmla="*/ 2147483647 h 53"/>
              <a:gd name="T4" fmla="*/ 2147483647 w 54"/>
              <a:gd name="T5" fmla="*/ 2147483647 h 53"/>
              <a:gd name="T6" fmla="*/ 0 w 54"/>
              <a:gd name="T7" fmla="*/ 2147483647 h 53"/>
              <a:gd name="T8" fmla="*/ 2147483647 w 54"/>
              <a:gd name="T9" fmla="*/ 0 h 53"/>
              <a:gd name="T10" fmla="*/ 0 60000 65536"/>
              <a:gd name="T11" fmla="*/ 0 60000 65536"/>
              <a:gd name="T12" fmla="*/ 0 60000 65536"/>
              <a:gd name="T13" fmla="*/ 0 60000 65536"/>
              <a:gd name="T14" fmla="*/ 0 60000 65536"/>
              <a:gd name="T15" fmla="*/ 0 w 54"/>
              <a:gd name="T16" fmla="*/ 0 h 53"/>
              <a:gd name="T17" fmla="*/ 54 w 54"/>
              <a:gd name="T18" fmla="*/ 53 h 53"/>
            </a:gdLst>
            <a:ahLst/>
            <a:cxnLst>
              <a:cxn ang="T10">
                <a:pos x="T0" y="T1"/>
              </a:cxn>
              <a:cxn ang="T11">
                <a:pos x="T2" y="T3"/>
              </a:cxn>
              <a:cxn ang="T12">
                <a:pos x="T4" y="T5"/>
              </a:cxn>
              <a:cxn ang="T13">
                <a:pos x="T6" y="T7"/>
              </a:cxn>
              <a:cxn ang="T14">
                <a:pos x="T8" y="T9"/>
              </a:cxn>
            </a:cxnLst>
            <a:rect l="T15" t="T16" r="T17" b="T18"/>
            <a:pathLst>
              <a:path w="54" h="53">
                <a:moveTo>
                  <a:pt x="27" y="0"/>
                </a:moveTo>
                <a:lnTo>
                  <a:pt x="54" y="27"/>
                </a:lnTo>
                <a:lnTo>
                  <a:pt x="27" y="53"/>
                </a:lnTo>
                <a:lnTo>
                  <a:pt x="0" y="27"/>
                </a:lnTo>
                <a:lnTo>
                  <a:pt x="27" y="0"/>
                </a:lnTo>
                <a:close/>
              </a:path>
            </a:pathLst>
          </a:custGeom>
          <a:solidFill>
            <a:srgbClr val="00B050"/>
          </a:solidFill>
          <a:ln w="14351">
            <a:solidFill>
              <a:srgbClr val="00B050"/>
            </a:solidFill>
            <a:prstDash val="solid"/>
            <a:round/>
            <a:headEnd/>
            <a:tailEnd/>
          </a:ln>
        </p:spPr>
        <p:txBody>
          <a:bodyPr/>
          <a:lstStyle/>
          <a:p>
            <a:endParaRPr lang="en-US" dirty="0">
              <a:solidFill>
                <a:prstClr val="black"/>
              </a:solidFill>
              <a:latin typeface="Calibri"/>
            </a:endParaRPr>
          </a:p>
        </p:txBody>
      </p:sp>
      <p:sp>
        <p:nvSpPr>
          <p:cNvPr id="13375" name="Freeform 64"/>
          <p:cNvSpPr>
            <a:spLocks/>
          </p:cNvSpPr>
          <p:nvPr/>
        </p:nvSpPr>
        <p:spPr bwMode="auto">
          <a:xfrm>
            <a:off x="7875589" y="3844926"/>
            <a:ext cx="85725" cy="85725"/>
          </a:xfrm>
          <a:custGeom>
            <a:avLst/>
            <a:gdLst>
              <a:gd name="T0" fmla="*/ 2147483647 w 54"/>
              <a:gd name="T1" fmla="*/ 0 h 53"/>
              <a:gd name="T2" fmla="*/ 2147483647 w 54"/>
              <a:gd name="T3" fmla="*/ 2147483647 h 53"/>
              <a:gd name="T4" fmla="*/ 2147483647 w 54"/>
              <a:gd name="T5" fmla="*/ 2147483647 h 53"/>
              <a:gd name="T6" fmla="*/ 0 w 54"/>
              <a:gd name="T7" fmla="*/ 2147483647 h 53"/>
              <a:gd name="T8" fmla="*/ 2147483647 w 54"/>
              <a:gd name="T9" fmla="*/ 0 h 53"/>
              <a:gd name="T10" fmla="*/ 0 60000 65536"/>
              <a:gd name="T11" fmla="*/ 0 60000 65536"/>
              <a:gd name="T12" fmla="*/ 0 60000 65536"/>
              <a:gd name="T13" fmla="*/ 0 60000 65536"/>
              <a:gd name="T14" fmla="*/ 0 60000 65536"/>
              <a:gd name="T15" fmla="*/ 0 w 54"/>
              <a:gd name="T16" fmla="*/ 0 h 53"/>
              <a:gd name="T17" fmla="*/ 54 w 54"/>
              <a:gd name="T18" fmla="*/ 53 h 53"/>
            </a:gdLst>
            <a:ahLst/>
            <a:cxnLst>
              <a:cxn ang="T10">
                <a:pos x="T0" y="T1"/>
              </a:cxn>
              <a:cxn ang="T11">
                <a:pos x="T2" y="T3"/>
              </a:cxn>
              <a:cxn ang="T12">
                <a:pos x="T4" y="T5"/>
              </a:cxn>
              <a:cxn ang="T13">
                <a:pos x="T6" y="T7"/>
              </a:cxn>
              <a:cxn ang="T14">
                <a:pos x="T8" y="T9"/>
              </a:cxn>
            </a:cxnLst>
            <a:rect l="T15" t="T16" r="T17" b="T18"/>
            <a:pathLst>
              <a:path w="54" h="53">
                <a:moveTo>
                  <a:pt x="27" y="0"/>
                </a:moveTo>
                <a:lnTo>
                  <a:pt x="54" y="26"/>
                </a:lnTo>
                <a:lnTo>
                  <a:pt x="27" y="53"/>
                </a:lnTo>
                <a:lnTo>
                  <a:pt x="0" y="26"/>
                </a:lnTo>
                <a:lnTo>
                  <a:pt x="27" y="0"/>
                </a:lnTo>
                <a:close/>
              </a:path>
            </a:pathLst>
          </a:custGeom>
          <a:solidFill>
            <a:srgbClr val="00B050"/>
          </a:solidFill>
          <a:ln w="14351">
            <a:solidFill>
              <a:srgbClr val="00B050"/>
            </a:solidFill>
            <a:prstDash val="solid"/>
            <a:round/>
            <a:headEnd/>
            <a:tailEnd/>
          </a:ln>
        </p:spPr>
        <p:txBody>
          <a:bodyPr/>
          <a:lstStyle/>
          <a:p>
            <a:endParaRPr lang="en-US" dirty="0">
              <a:solidFill>
                <a:prstClr val="black"/>
              </a:solidFill>
              <a:latin typeface="Calibri"/>
            </a:endParaRPr>
          </a:p>
        </p:txBody>
      </p:sp>
      <p:sp>
        <p:nvSpPr>
          <p:cNvPr id="13376" name="Freeform 65"/>
          <p:cNvSpPr>
            <a:spLocks/>
          </p:cNvSpPr>
          <p:nvPr/>
        </p:nvSpPr>
        <p:spPr bwMode="auto">
          <a:xfrm>
            <a:off x="8488364" y="3789364"/>
            <a:ext cx="85725" cy="84137"/>
          </a:xfrm>
          <a:custGeom>
            <a:avLst/>
            <a:gdLst>
              <a:gd name="T0" fmla="*/ 2147483647 w 54"/>
              <a:gd name="T1" fmla="*/ 0 h 53"/>
              <a:gd name="T2" fmla="*/ 2147483647 w 54"/>
              <a:gd name="T3" fmla="*/ 2147483647 h 53"/>
              <a:gd name="T4" fmla="*/ 2147483647 w 54"/>
              <a:gd name="T5" fmla="*/ 2147483647 h 53"/>
              <a:gd name="T6" fmla="*/ 0 w 54"/>
              <a:gd name="T7" fmla="*/ 2147483647 h 53"/>
              <a:gd name="T8" fmla="*/ 2147483647 w 54"/>
              <a:gd name="T9" fmla="*/ 0 h 53"/>
              <a:gd name="T10" fmla="*/ 0 60000 65536"/>
              <a:gd name="T11" fmla="*/ 0 60000 65536"/>
              <a:gd name="T12" fmla="*/ 0 60000 65536"/>
              <a:gd name="T13" fmla="*/ 0 60000 65536"/>
              <a:gd name="T14" fmla="*/ 0 60000 65536"/>
              <a:gd name="T15" fmla="*/ 0 w 54"/>
              <a:gd name="T16" fmla="*/ 0 h 53"/>
              <a:gd name="T17" fmla="*/ 54 w 54"/>
              <a:gd name="T18" fmla="*/ 53 h 53"/>
            </a:gdLst>
            <a:ahLst/>
            <a:cxnLst>
              <a:cxn ang="T10">
                <a:pos x="T0" y="T1"/>
              </a:cxn>
              <a:cxn ang="T11">
                <a:pos x="T2" y="T3"/>
              </a:cxn>
              <a:cxn ang="T12">
                <a:pos x="T4" y="T5"/>
              </a:cxn>
              <a:cxn ang="T13">
                <a:pos x="T6" y="T7"/>
              </a:cxn>
              <a:cxn ang="T14">
                <a:pos x="T8" y="T9"/>
              </a:cxn>
            </a:cxnLst>
            <a:rect l="T15" t="T16" r="T17" b="T18"/>
            <a:pathLst>
              <a:path w="54" h="53">
                <a:moveTo>
                  <a:pt x="27" y="0"/>
                </a:moveTo>
                <a:lnTo>
                  <a:pt x="54" y="26"/>
                </a:lnTo>
                <a:lnTo>
                  <a:pt x="27" y="53"/>
                </a:lnTo>
                <a:lnTo>
                  <a:pt x="0" y="26"/>
                </a:lnTo>
                <a:lnTo>
                  <a:pt x="27" y="0"/>
                </a:lnTo>
                <a:close/>
              </a:path>
            </a:pathLst>
          </a:custGeom>
          <a:solidFill>
            <a:srgbClr val="00B050"/>
          </a:solidFill>
          <a:ln w="14351">
            <a:solidFill>
              <a:srgbClr val="00B050"/>
            </a:solidFill>
            <a:prstDash val="solid"/>
            <a:round/>
            <a:headEnd/>
            <a:tailEnd/>
          </a:ln>
        </p:spPr>
        <p:txBody>
          <a:bodyPr/>
          <a:lstStyle/>
          <a:p>
            <a:endParaRPr lang="en-US" dirty="0">
              <a:solidFill>
                <a:prstClr val="black"/>
              </a:solidFill>
              <a:latin typeface="Calibri"/>
            </a:endParaRPr>
          </a:p>
        </p:txBody>
      </p:sp>
      <p:sp>
        <p:nvSpPr>
          <p:cNvPr id="13377" name="Freeform 66"/>
          <p:cNvSpPr>
            <a:spLocks/>
          </p:cNvSpPr>
          <p:nvPr/>
        </p:nvSpPr>
        <p:spPr bwMode="auto">
          <a:xfrm>
            <a:off x="9088439" y="3676651"/>
            <a:ext cx="85725" cy="85725"/>
          </a:xfrm>
          <a:custGeom>
            <a:avLst/>
            <a:gdLst>
              <a:gd name="T0" fmla="*/ 2147483647 w 54"/>
              <a:gd name="T1" fmla="*/ 0 h 53"/>
              <a:gd name="T2" fmla="*/ 2147483647 w 54"/>
              <a:gd name="T3" fmla="*/ 2147483647 h 53"/>
              <a:gd name="T4" fmla="*/ 2147483647 w 54"/>
              <a:gd name="T5" fmla="*/ 2147483647 h 53"/>
              <a:gd name="T6" fmla="*/ 0 w 54"/>
              <a:gd name="T7" fmla="*/ 2147483647 h 53"/>
              <a:gd name="T8" fmla="*/ 2147483647 w 54"/>
              <a:gd name="T9" fmla="*/ 0 h 53"/>
              <a:gd name="T10" fmla="*/ 0 60000 65536"/>
              <a:gd name="T11" fmla="*/ 0 60000 65536"/>
              <a:gd name="T12" fmla="*/ 0 60000 65536"/>
              <a:gd name="T13" fmla="*/ 0 60000 65536"/>
              <a:gd name="T14" fmla="*/ 0 60000 65536"/>
              <a:gd name="T15" fmla="*/ 0 w 54"/>
              <a:gd name="T16" fmla="*/ 0 h 53"/>
              <a:gd name="T17" fmla="*/ 54 w 54"/>
              <a:gd name="T18" fmla="*/ 53 h 53"/>
            </a:gdLst>
            <a:ahLst/>
            <a:cxnLst>
              <a:cxn ang="T10">
                <a:pos x="T0" y="T1"/>
              </a:cxn>
              <a:cxn ang="T11">
                <a:pos x="T2" y="T3"/>
              </a:cxn>
              <a:cxn ang="T12">
                <a:pos x="T4" y="T5"/>
              </a:cxn>
              <a:cxn ang="T13">
                <a:pos x="T6" y="T7"/>
              </a:cxn>
              <a:cxn ang="T14">
                <a:pos x="T8" y="T9"/>
              </a:cxn>
            </a:cxnLst>
            <a:rect l="T15" t="T16" r="T17" b="T18"/>
            <a:pathLst>
              <a:path w="54" h="53">
                <a:moveTo>
                  <a:pt x="27" y="0"/>
                </a:moveTo>
                <a:lnTo>
                  <a:pt x="54" y="27"/>
                </a:lnTo>
                <a:lnTo>
                  <a:pt x="27" y="53"/>
                </a:lnTo>
                <a:lnTo>
                  <a:pt x="0" y="27"/>
                </a:lnTo>
                <a:lnTo>
                  <a:pt x="27" y="0"/>
                </a:lnTo>
                <a:close/>
              </a:path>
            </a:pathLst>
          </a:custGeom>
          <a:solidFill>
            <a:srgbClr val="00B050"/>
          </a:solidFill>
          <a:ln w="14351">
            <a:solidFill>
              <a:srgbClr val="00B050"/>
            </a:solidFill>
            <a:prstDash val="solid"/>
            <a:round/>
            <a:headEnd/>
            <a:tailEnd/>
          </a:ln>
        </p:spPr>
        <p:txBody>
          <a:bodyPr/>
          <a:lstStyle/>
          <a:p>
            <a:endParaRPr lang="en-US" dirty="0">
              <a:solidFill>
                <a:prstClr val="black"/>
              </a:solidFill>
              <a:latin typeface="Calibri"/>
            </a:endParaRPr>
          </a:p>
        </p:txBody>
      </p:sp>
      <p:sp>
        <p:nvSpPr>
          <p:cNvPr id="13378" name="Freeform 67"/>
          <p:cNvSpPr>
            <a:spLocks/>
          </p:cNvSpPr>
          <p:nvPr/>
        </p:nvSpPr>
        <p:spPr bwMode="auto">
          <a:xfrm>
            <a:off x="9686926" y="3538539"/>
            <a:ext cx="85725" cy="84137"/>
          </a:xfrm>
          <a:custGeom>
            <a:avLst/>
            <a:gdLst>
              <a:gd name="T0" fmla="*/ 2147483647 w 54"/>
              <a:gd name="T1" fmla="*/ 0 h 53"/>
              <a:gd name="T2" fmla="*/ 2147483647 w 54"/>
              <a:gd name="T3" fmla="*/ 2147483647 h 53"/>
              <a:gd name="T4" fmla="*/ 2147483647 w 54"/>
              <a:gd name="T5" fmla="*/ 2147483647 h 53"/>
              <a:gd name="T6" fmla="*/ 0 w 54"/>
              <a:gd name="T7" fmla="*/ 2147483647 h 53"/>
              <a:gd name="T8" fmla="*/ 2147483647 w 54"/>
              <a:gd name="T9" fmla="*/ 0 h 53"/>
              <a:gd name="T10" fmla="*/ 0 60000 65536"/>
              <a:gd name="T11" fmla="*/ 0 60000 65536"/>
              <a:gd name="T12" fmla="*/ 0 60000 65536"/>
              <a:gd name="T13" fmla="*/ 0 60000 65536"/>
              <a:gd name="T14" fmla="*/ 0 60000 65536"/>
              <a:gd name="T15" fmla="*/ 0 w 54"/>
              <a:gd name="T16" fmla="*/ 0 h 53"/>
              <a:gd name="T17" fmla="*/ 54 w 54"/>
              <a:gd name="T18" fmla="*/ 53 h 53"/>
            </a:gdLst>
            <a:ahLst/>
            <a:cxnLst>
              <a:cxn ang="T10">
                <a:pos x="T0" y="T1"/>
              </a:cxn>
              <a:cxn ang="T11">
                <a:pos x="T2" y="T3"/>
              </a:cxn>
              <a:cxn ang="T12">
                <a:pos x="T4" y="T5"/>
              </a:cxn>
              <a:cxn ang="T13">
                <a:pos x="T6" y="T7"/>
              </a:cxn>
              <a:cxn ang="T14">
                <a:pos x="T8" y="T9"/>
              </a:cxn>
            </a:cxnLst>
            <a:rect l="T15" t="T16" r="T17" b="T18"/>
            <a:pathLst>
              <a:path w="54" h="53">
                <a:moveTo>
                  <a:pt x="27" y="0"/>
                </a:moveTo>
                <a:lnTo>
                  <a:pt x="54" y="26"/>
                </a:lnTo>
                <a:lnTo>
                  <a:pt x="27" y="53"/>
                </a:lnTo>
                <a:lnTo>
                  <a:pt x="0" y="26"/>
                </a:lnTo>
                <a:lnTo>
                  <a:pt x="27" y="0"/>
                </a:lnTo>
                <a:close/>
              </a:path>
            </a:pathLst>
          </a:custGeom>
          <a:solidFill>
            <a:srgbClr val="00B050"/>
          </a:solidFill>
          <a:ln w="14351">
            <a:solidFill>
              <a:srgbClr val="00B050"/>
            </a:solidFill>
            <a:prstDash val="solid"/>
            <a:round/>
            <a:headEnd/>
            <a:tailEnd/>
          </a:ln>
        </p:spPr>
        <p:txBody>
          <a:bodyPr/>
          <a:lstStyle/>
          <a:p>
            <a:endParaRPr lang="en-US" dirty="0">
              <a:solidFill>
                <a:prstClr val="black"/>
              </a:solidFill>
              <a:latin typeface="Calibri"/>
            </a:endParaRPr>
          </a:p>
        </p:txBody>
      </p:sp>
      <p:sp>
        <p:nvSpPr>
          <p:cNvPr id="13379" name="Rectangle 68"/>
          <p:cNvSpPr>
            <a:spLocks noChangeArrowheads="1"/>
          </p:cNvSpPr>
          <p:nvPr/>
        </p:nvSpPr>
        <p:spPr bwMode="auto">
          <a:xfrm>
            <a:off x="7275514" y="3830639"/>
            <a:ext cx="71437" cy="71437"/>
          </a:xfrm>
          <a:prstGeom prst="rect">
            <a:avLst/>
          </a:prstGeom>
          <a:solidFill>
            <a:srgbClr val="FF0000"/>
          </a:solidFill>
          <a:ln w="14351">
            <a:solidFill>
              <a:srgbClr val="FF0000"/>
            </a:solidFill>
            <a:miter lim="800000"/>
            <a:headEnd/>
            <a:tailEnd/>
          </a:ln>
        </p:spPr>
        <p:txBody>
          <a:bodyPr/>
          <a:lstStyle/>
          <a:p>
            <a:endParaRPr lang="es-ES" dirty="0">
              <a:solidFill>
                <a:prstClr val="black"/>
              </a:solidFill>
              <a:latin typeface="Calibri"/>
            </a:endParaRPr>
          </a:p>
        </p:txBody>
      </p:sp>
      <p:sp>
        <p:nvSpPr>
          <p:cNvPr id="13380" name="Rectangle 69"/>
          <p:cNvSpPr>
            <a:spLocks noChangeArrowheads="1"/>
          </p:cNvSpPr>
          <p:nvPr/>
        </p:nvSpPr>
        <p:spPr bwMode="auto">
          <a:xfrm>
            <a:off x="7875589" y="3748088"/>
            <a:ext cx="71437" cy="69850"/>
          </a:xfrm>
          <a:prstGeom prst="rect">
            <a:avLst/>
          </a:prstGeom>
          <a:solidFill>
            <a:srgbClr val="FF0000"/>
          </a:solidFill>
          <a:ln w="14351">
            <a:solidFill>
              <a:srgbClr val="FF0000"/>
            </a:solidFill>
            <a:miter lim="800000"/>
            <a:headEnd/>
            <a:tailEnd/>
          </a:ln>
        </p:spPr>
        <p:txBody>
          <a:bodyPr/>
          <a:lstStyle/>
          <a:p>
            <a:endParaRPr lang="es-ES" dirty="0">
              <a:solidFill>
                <a:prstClr val="black"/>
              </a:solidFill>
              <a:latin typeface="Calibri"/>
            </a:endParaRPr>
          </a:p>
        </p:txBody>
      </p:sp>
      <p:sp>
        <p:nvSpPr>
          <p:cNvPr id="13381" name="Rectangle 70"/>
          <p:cNvSpPr>
            <a:spLocks noChangeArrowheads="1"/>
          </p:cNvSpPr>
          <p:nvPr/>
        </p:nvSpPr>
        <p:spPr bwMode="auto">
          <a:xfrm>
            <a:off x="8488364" y="3622675"/>
            <a:ext cx="71437" cy="69850"/>
          </a:xfrm>
          <a:prstGeom prst="rect">
            <a:avLst/>
          </a:prstGeom>
          <a:solidFill>
            <a:srgbClr val="FF0000"/>
          </a:solidFill>
          <a:ln w="14351">
            <a:solidFill>
              <a:srgbClr val="FF0000"/>
            </a:solidFill>
            <a:miter lim="800000"/>
            <a:headEnd/>
            <a:tailEnd/>
          </a:ln>
        </p:spPr>
        <p:txBody>
          <a:bodyPr/>
          <a:lstStyle/>
          <a:p>
            <a:endParaRPr lang="es-ES" dirty="0">
              <a:solidFill>
                <a:prstClr val="black"/>
              </a:solidFill>
              <a:latin typeface="Calibri"/>
            </a:endParaRPr>
          </a:p>
        </p:txBody>
      </p:sp>
      <p:sp>
        <p:nvSpPr>
          <p:cNvPr id="13382" name="Rectangle 71"/>
          <p:cNvSpPr>
            <a:spLocks noChangeArrowheads="1"/>
          </p:cNvSpPr>
          <p:nvPr/>
        </p:nvSpPr>
        <p:spPr bwMode="auto">
          <a:xfrm>
            <a:off x="9088439" y="3398838"/>
            <a:ext cx="71437" cy="68262"/>
          </a:xfrm>
          <a:prstGeom prst="rect">
            <a:avLst/>
          </a:prstGeom>
          <a:solidFill>
            <a:srgbClr val="FF0000"/>
          </a:solidFill>
          <a:ln w="14351">
            <a:solidFill>
              <a:srgbClr val="FF0000"/>
            </a:solidFill>
            <a:miter lim="800000"/>
            <a:headEnd/>
            <a:tailEnd/>
          </a:ln>
        </p:spPr>
        <p:txBody>
          <a:bodyPr/>
          <a:lstStyle/>
          <a:p>
            <a:endParaRPr lang="es-ES" dirty="0">
              <a:solidFill>
                <a:prstClr val="black"/>
              </a:solidFill>
              <a:latin typeface="Calibri"/>
            </a:endParaRPr>
          </a:p>
        </p:txBody>
      </p:sp>
      <p:sp>
        <p:nvSpPr>
          <p:cNvPr id="13383" name="Rectangle 72"/>
          <p:cNvSpPr>
            <a:spLocks noChangeArrowheads="1"/>
          </p:cNvSpPr>
          <p:nvPr/>
        </p:nvSpPr>
        <p:spPr bwMode="auto">
          <a:xfrm>
            <a:off x="9686925" y="2743201"/>
            <a:ext cx="71438" cy="68263"/>
          </a:xfrm>
          <a:prstGeom prst="rect">
            <a:avLst/>
          </a:prstGeom>
          <a:solidFill>
            <a:srgbClr val="FF0000"/>
          </a:solidFill>
          <a:ln w="14351">
            <a:solidFill>
              <a:srgbClr val="FF0000"/>
            </a:solidFill>
            <a:miter lim="800000"/>
            <a:headEnd/>
            <a:tailEnd/>
          </a:ln>
        </p:spPr>
        <p:txBody>
          <a:bodyPr/>
          <a:lstStyle/>
          <a:p>
            <a:endParaRPr lang="es-ES" dirty="0">
              <a:solidFill>
                <a:prstClr val="black"/>
              </a:solidFill>
              <a:latin typeface="Calibri"/>
            </a:endParaRPr>
          </a:p>
        </p:txBody>
      </p:sp>
      <p:sp>
        <p:nvSpPr>
          <p:cNvPr id="13384" name="Rectangle 73"/>
          <p:cNvSpPr>
            <a:spLocks noChangeArrowheads="1"/>
          </p:cNvSpPr>
          <p:nvPr/>
        </p:nvSpPr>
        <p:spPr bwMode="auto">
          <a:xfrm>
            <a:off x="6276347" y="1847851"/>
            <a:ext cx="1298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b="1" dirty="0">
                <a:solidFill>
                  <a:srgbClr val="663300"/>
                </a:solidFill>
                <a:latin typeface="Calibri"/>
              </a:rPr>
              <a:t>B</a:t>
            </a:r>
            <a:endParaRPr lang="en-US" dirty="0">
              <a:solidFill>
                <a:srgbClr val="663300"/>
              </a:solidFill>
              <a:latin typeface="Calibri"/>
            </a:endParaRPr>
          </a:p>
        </p:txBody>
      </p:sp>
      <p:sp>
        <p:nvSpPr>
          <p:cNvPr id="13385" name="Rectangle 74"/>
          <p:cNvSpPr>
            <a:spLocks noChangeArrowheads="1"/>
          </p:cNvSpPr>
          <p:nvPr/>
        </p:nvSpPr>
        <p:spPr bwMode="auto">
          <a:xfrm>
            <a:off x="6859209" y="3844925"/>
            <a:ext cx="7854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200" b="1" dirty="0">
                <a:solidFill>
                  <a:srgbClr val="000000"/>
                </a:solidFill>
                <a:latin typeface="Calibri"/>
              </a:rPr>
              <a:t>0</a:t>
            </a:r>
            <a:endParaRPr lang="en-US" sz="1200" b="1" dirty="0">
              <a:solidFill>
                <a:prstClr val="black"/>
              </a:solidFill>
              <a:latin typeface="Calibri"/>
            </a:endParaRPr>
          </a:p>
        </p:txBody>
      </p:sp>
      <p:sp>
        <p:nvSpPr>
          <p:cNvPr id="13386" name="Rectangle 75"/>
          <p:cNvSpPr>
            <a:spLocks noChangeArrowheads="1"/>
          </p:cNvSpPr>
          <p:nvPr/>
        </p:nvSpPr>
        <p:spPr bwMode="auto">
          <a:xfrm>
            <a:off x="6777072" y="3552825"/>
            <a:ext cx="15709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200" b="1" dirty="0">
                <a:solidFill>
                  <a:srgbClr val="000000"/>
                </a:solidFill>
                <a:latin typeface="Calibri"/>
              </a:rPr>
              <a:t>20</a:t>
            </a:r>
            <a:endParaRPr lang="en-US" sz="1200" b="1" dirty="0">
              <a:solidFill>
                <a:prstClr val="black"/>
              </a:solidFill>
              <a:latin typeface="Calibri"/>
            </a:endParaRPr>
          </a:p>
        </p:txBody>
      </p:sp>
      <p:sp>
        <p:nvSpPr>
          <p:cNvPr id="13387" name="Rectangle 76"/>
          <p:cNvSpPr>
            <a:spLocks noChangeArrowheads="1"/>
          </p:cNvSpPr>
          <p:nvPr/>
        </p:nvSpPr>
        <p:spPr bwMode="auto">
          <a:xfrm>
            <a:off x="6777072" y="3244850"/>
            <a:ext cx="15709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200" b="1" dirty="0">
                <a:solidFill>
                  <a:srgbClr val="000000"/>
                </a:solidFill>
                <a:latin typeface="Calibri"/>
              </a:rPr>
              <a:t>40</a:t>
            </a:r>
            <a:endParaRPr lang="en-US" sz="1200" b="1" dirty="0">
              <a:solidFill>
                <a:prstClr val="black"/>
              </a:solidFill>
              <a:latin typeface="Calibri"/>
            </a:endParaRPr>
          </a:p>
        </p:txBody>
      </p:sp>
      <p:sp>
        <p:nvSpPr>
          <p:cNvPr id="13388" name="Rectangle 77"/>
          <p:cNvSpPr>
            <a:spLocks noChangeArrowheads="1"/>
          </p:cNvSpPr>
          <p:nvPr/>
        </p:nvSpPr>
        <p:spPr bwMode="auto">
          <a:xfrm>
            <a:off x="6777072" y="2952750"/>
            <a:ext cx="15709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200" b="1" dirty="0">
                <a:solidFill>
                  <a:srgbClr val="000000"/>
                </a:solidFill>
                <a:latin typeface="Calibri"/>
              </a:rPr>
              <a:t>60</a:t>
            </a:r>
            <a:endParaRPr lang="en-US" sz="1200" b="1" dirty="0">
              <a:solidFill>
                <a:prstClr val="black"/>
              </a:solidFill>
              <a:latin typeface="Calibri"/>
            </a:endParaRPr>
          </a:p>
        </p:txBody>
      </p:sp>
      <p:sp>
        <p:nvSpPr>
          <p:cNvPr id="13389" name="Rectangle 78"/>
          <p:cNvSpPr>
            <a:spLocks noChangeArrowheads="1"/>
          </p:cNvSpPr>
          <p:nvPr/>
        </p:nvSpPr>
        <p:spPr bwMode="auto">
          <a:xfrm>
            <a:off x="6777072" y="2644775"/>
            <a:ext cx="15709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200" b="1" dirty="0">
                <a:solidFill>
                  <a:srgbClr val="000000"/>
                </a:solidFill>
                <a:latin typeface="Calibri"/>
              </a:rPr>
              <a:t>80</a:t>
            </a:r>
            <a:endParaRPr lang="en-US" sz="1200" b="1" dirty="0">
              <a:solidFill>
                <a:prstClr val="black"/>
              </a:solidFill>
              <a:latin typeface="Calibri"/>
            </a:endParaRPr>
          </a:p>
        </p:txBody>
      </p:sp>
      <p:sp>
        <p:nvSpPr>
          <p:cNvPr id="13390" name="Rectangle 79"/>
          <p:cNvSpPr>
            <a:spLocks noChangeArrowheads="1"/>
          </p:cNvSpPr>
          <p:nvPr/>
        </p:nvSpPr>
        <p:spPr bwMode="auto">
          <a:xfrm>
            <a:off x="6695729" y="2351088"/>
            <a:ext cx="23564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200" b="1" dirty="0">
                <a:solidFill>
                  <a:srgbClr val="000000"/>
                </a:solidFill>
                <a:latin typeface="Calibri"/>
              </a:rPr>
              <a:t>100</a:t>
            </a:r>
            <a:endParaRPr lang="en-US" sz="1200" b="1" dirty="0">
              <a:solidFill>
                <a:prstClr val="black"/>
              </a:solidFill>
              <a:latin typeface="Calibri"/>
            </a:endParaRPr>
          </a:p>
        </p:txBody>
      </p:sp>
      <p:sp>
        <p:nvSpPr>
          <p:cNvPr id="13391" name="Rectangle 80"/>
          <p:cNvSpPr>
            <a:spLocks noChangeArrowheads="1"/>
          </p:cNvSpPr>
          <p:nvPr/>
        </p:nvSpPr>
        <p:spPr bwMode="auto">
          <a:xfrm>
            <a:off x="7085583" y="4068764"/>
            <a:ext cx="5386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b="1" dirty="0">
                <a:solidFill>
                  <a:srgbClr val="000000"/>
                </a:solidFill>
                <a:latin typeface="Calibri"/>
              </a:rPr>
              <a:t>18-34</a:t>
            </a:r>
            <a:endParaRPr lang="en-US" b="1" dirty="0">
              <a:solidFill>
                <a:prstClr val="black"/>
              </a:solidFill>
              <a:latin typeface="Calibri"/>
            </a:endParaRPr>
          </a:p>
        </p:txBody>
      </p:sp>
      <p:sp>
        <p:nvSpPr>
          <p:cNvPr id="13392" name="Rectangle 81"/>
          <p:cNvSpPr>
            <a:spLocks noChangeArrowheads="1"/>
          </p:cNvSpPr>
          <p:nvPr/>
        </p:nvSpPr>
        <p:spPr bwMode="auto">
          <a:xfrm>
            <a:off x="7685658" y="4068764"/>
            <a:ext cx="5386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b="1" dirty="0">
                <a:solidFill>
                  <a:srgbClr val="000000"/>
                </a:solidFill>
                <a:latin typeface="Calibri"/>
              </a:rPr>
              <a:t>35-44</a:t>
            </a:r>
            <a:endParaRPr lang="en-US" b="1" dirty="0">
              <a:solidFill>
                <a:prstClr val="black"/>
              </a:solidFill>
              <a:latin typeface="Calibri"/>
            </a:endParaRPr>
          </a:p>
        </p:txBody>
      </p:sp>
      <p:sp>
        <p:nvSpPr>
          <p:cNvPr id="13393" name="Rectangle 82"/>
          <p:cNvSpPr>
            <a:spLocks noChangeArrowheads="1"/>
          </p:cNvSpPr>
          <p:nvPr/>
        </p:nvSpPr>
        <p:spPr bwMode="auto">
          <a:xfrm>
            <a:off x="8298433" y="4068764"/>
            <a:ext cx="5386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b="1" dirty="0">
                <a:solidFill>
                  <a:srgbClr val="000000"/>
                </a:solidFill>
                <a:latin typeface="Calibri"/>
              </a:rPr>
              <a:t>45-54</a:t>
            </a:r>
            <a:endParaRPr lang="en-US" b="1" dirty="0">
              <a:solidFill>
                <a:prstClr val="black"/>
              </a:solidFill>
              <a:latin typeface="Calibri"/>
            </a:endParaRPr>
          </a:p>
        </p:txBody>
      </p:sp>
      <p:sp>
        <p:nvSpPr>
          <p:cNvPr id="13394" name="Rectangle 83"/>
          <p:cNvSpPr>
            <a:spLocks noChangeArrowheads="1"/>
          </p:cNvSpPr>
          <p:nvPr/>
        </p:nvSpPr>
        <p:spPr bwMode="auto">
          <a:xfrm>
            <a:off x="8898508" y="4068764"/>
            <a:ext cx="5386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b="1" dirty="0">
                <a:solidFill>
                  <a:srgbClr val="000000"/>
                </a:solidFill>
                <a:latin typeface="Calibri"/>
              </a:rPr>
              <a:t>55-64</a:t>
            </a:r>
            <a:endParaRPr lang="en-US" b="1" dirty="0">
              <a:solidFill>
                <a:prstClr val="black"/>
              </a:solidFill>
              <a:latin typeface="Calibri"/>
            </a:endParaRPr>
          </a:p>
        </p:txBody>
      </p:sp>
      <p:sp>
        <p:nvSpPr>
          <p:cNvPr id="13395" name="Rectangle 84"/>
          <p:cNvSpPr>
            <a:spLocks noChangeArrowheads="1"/>
          </p:cNvSpPr>
          <p:nvPr/>
        </p:nvSpPr>
        <p:spPr bwMode="auto">
          <a:xfrm>
            <a:off x="9496996" y="4068764"/>
            <a:ext cx="5386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b="1" dirty="0">
                <a:solidFill>
                  <a:srgbClr val="000000"/>
                </a:solidFill>
                <a:latin typeface="Calibri"/>
              </a:rPr>
              <a:t>65-74</a:t>
            </a:r>
            <a:endParaRPr lang="en-US" b="1" dirty="0">
              <a:solidFill>
                <a:prstClr val="black"/>
              </a:solidFill>
              <a:latin typeface="Calibri"/>
            </a:endParaRPr>
          </a:p>
        </p:txBody>
      </p:sp>
      <p:sp>
        <p:nvSpPr>
          <p:cNvPr id="13396" name="Rectangle 85"/>
          <p:cNvSpPr>
            <a:spLocks noChangeArrowheads="1"/>
          </p:cNvSpPr>
          <p:nvPr/>
        </p:nvSpPr>
        <p:spPr bwMode="auto">
          <a:xfrm>
            <a:off x="7678815" y="4511676"/>
            <a:ext cx="16778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dirty="0">
                <a:solidFill>
                  <a:srgbClr val="000000"/>
                </a:solidFill>
                <a:latin typeface="Calibri"/>
              </a:rPr>
              <a:t>Age Group (Years)</a:t>
            </a:r>
            <a:endParaRPr lang="en-US" dirty="0">
              <a:solidFill>
                <a:prstClr val="black"/>
              </a:solidFill>
              <a:latin typeface="Calibri"/>
            </a:endParaRPr>
          </a:p>
        </p:txBody>
      </p:sp>
      <p:sp>
        <p:nvSpPr>
          <p:cNvPr id="13397" name="Text Box 86"/>
          <p:cNvSpPr txBox="1">
            <a:spLocks noChangeArrowheads="1"/>
          </p:cNvSpPr>
          <p:nvPr/>
        </p:nvSpPr>
        <p:spPr bwMode="auto">
          <a:xfrm>
            <a:off x="4837113" y="6524626"/>
            <a:ext cx="5795962"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b"/>
          <a:lstStyle>
            <a:lvl1pPr eaLnBrk="0" hangingPunct="0">
              <a:defRPr sz="1400">
                <a:solidFill>
                  <a:schemeClr val="tx1"/>
                </a:solidFill>
                <a:latin typeface="Arial" pitchFamily="34" charset="0"/>
                <a:cs typeface="Arial" pitchFamily="34" charset="0"/>
              </a:defRPr>
            </a:lvl1pPr>
            <a:lvl2pPr marL="742950" indent="-285750" eaLnBrk="0" hangingPunct="0">
              <a:defRPr sz="1400">
                <a:solidFill>
                  <a:schemeClr val="tx1"/>
                </a:solidFill>
                <a:latin typeface="Arial" pitchFamily="34" charset="0"/>
                <a:cs typeface="Arial" pitchFamily="34" charset="0"/>
              </a:defRPr>
            </a:lvl2pPr>
            <a:lvl3pPr marL="1143000" indent="-228600" eaLnBrk="0" hangingPunct="0">
              <a:defRPr sz="1400">
                <a:solidFill>
                  <a:schemeClr val="tx1"/>
                </a:solidFill>
                <a:latin typeface="Arial" pitchFamily="34" charset="0"/>
                <a:cs typeface="Arial" pitchFamily="34" charset="0"/>
              </a:defRPr>
            </a:lvl3pPr>
            <a:lvl4pPr marL="1600200" indent="-228600" eaLnBrk="0" hangingPunct="0">
              <a:defRPr sz="1400">
                <a:solidFill>
                  <a:schemeClr val="tx1"/>
                </a:solidFill>
                <a:latin typeface="Arial" pitchFamily="34" charset="0"/>
                <a:cs typeface="Arial" pitchFamily="34" charset="0"/>
              </a:defRPr>
            </a:lvl4pPr>
            <a:lvl5pPr marL="2057400" indent="-228600" eaLnBrk="0" hangingPunct="0">
              <a:defRPr sz="1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a:solidFill>
                  <a:schemeClr val="tx1"/>
                </a:solidFill>
                <a:latin typeface="Arial" pitchFamily="34" charset="0"/>
                <a:cs typeface="Arial" pitchFamily="34" charset="0"/>
              </a:defRPr>
            </a:lvl9pPr>
          </a:lstStyle>
          <a:p>
            <a:pPr algn="r" eaLnBrk="1" hangingPunct="1">
              <a:spcBef>
                <a:spcPct val="50000"/>
              </a:spcBef>
            </a:pPr>
            <a:r>
              <a:rPr lang="da-DK" sz="1200" b="1" dirty="0">
                <a:solidFill>
                  <a:prstClr val="black"/>
                </a:solidFill>
              </a:rPr>
              <a:t>Triant V et al. </a:t>
            </a:r>
            <a:r>
              <a:rPr lang="es-ES" sz="1200" b="1" dirty="0">
                <a:solidFill>
                  <a:prstClr val="black"/>
                </a:solidFill>
              </a:rPr>
              <a:t>J Clin Endocrinol Metab 2007; 92: 2506-2512</a:t>
            </a:r>
            <a:endParaRPr lang="en-GB" sz="1200" b="1" dirty="0">
              <a:solidFill>
                <a:prstClr val="black"/>
              </a:solidFill>
            </a:endParaRPr>
          </a:p>
        </p:txBody>
      </p:sp>
      <p:sp>
        <p:nvSpPr>
          <p:cNvPr id="13398" name="Rectangle 87"/>
          <p:cNvSpPr>
            <a:spLocks noChangeArrowheads="1"/>
          </p:cNvSpPr>
          <p:nvPr/>
        </p:nvSpPr>
        <p:spPr bwMode="auto">
          <a:xfrm>
            <a:off x="1992313" y="5229226"/>
            <a:ext cx="65532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da-DK" b="1" i="1" dirty="0">
                <a:solidFill>
                  <a:prstClr val="black"/>
                </a:solidFill>
                <a:latin typeface="Calibri"/>
              </a:rPr>
              <a:t>* Adjusted for age, gender, race, hypertension, diabetes and dyslipidaemia. Proportion of patients with hypertension, diabetes and dyslipidaemia significantly higher in HIV-positive vs HIV-negative cohort</a:t>
            </a:r>
            <a:endParaRPr lang="en-US" b="1" i="1" dirty="0">
              <a:solidFill>
                <a:prstClr val="black"/>
              </a:solidFill>
              <a:latin typeface="Calibri"/>
            </a:endParaRPr>
          </a:p>
        </p:txBody>
      </p:sp>
      <p:sp>
        <p:nvSpPr>
          <p:cNvPr id="13399" name="Rectangle 88"/>
          <p:cNvSpPr>
            <a:spLocks noChangeArrowheads="1"/>
          </p:cNvSpPr>
          <p:nvPr/>
        </p:nvSpPr>
        <p:spPr bwMode="auto">
          <a:xfrm>
            <a:off x="4489622" y="2849564"/>
            <a:ext cx="12775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dirty="0">
                <a:solidFill>
                  <a:srgbClr val="7B5229"/>
                </a:solidFill>
                <a:latin typeface="Calibri"/>
              </a:rPr>
              <a:t>n = 1,044,589</a:t>
            </a:r>
          </a:p>
        </p:txBody>
      </p:sp>
      <p:sp>
        <p:nvSpPr>
          <p:cNvPr id="13400" name="Rectangle 89"/>
          <p:cNvSpPr>
            <a:spLocks noChangeArrowheads="1"/>
          </p:cNvSpPr>
          <p:nvPr/>
        </p:nvSpPr>
        <p:spPr bwMode="auto">
          <a:xfrm>
            <a:off x="3101742" y="2198689"/>
            <a:ext cx="86882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dirty="0">
                <a:solidFill>
                  <a:srgbClr val="003366"/>
                </a:solidFill>
                <a:latin typeface="Calibri"/>
              </a:rPr>
              <a:t>n = 3,851</a:t>
            </a:r>
          </a:p>
        </p:txBody>
      </p:sp>
      <p:sp>
        <p:nvSpPr>
          <p:cNvPr id="13401" name="Rectangle 90"/>
          <p:cNvSpPr>
            <a:spLocks noChangeArrowheads="1"/>
          </p:cNvSpPr>
          <p:nvPr/>
        </p:nvSpPr>
        <p:spPr bwMode="auto">
          <a:xfrm>
            <a:off x="2057400" y="4633913"/>
            <a:ext cx="49149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da-DK" i="1">
                <a:solidFill>
                  <a:prstClr val="black"/>
                </a:solidFill>
                <a:latin typeface="Calibri"/>
              </a:rPr>
              <a:t># of MI	 189	             26,142</a:t>
            </a:r>
            <a:endParaRPr lang="en-US" i="1" dirty="0">
              <a:solidFill>
                <a:prstClr val="black"/>
              </a:solidFill>
              <a:latin typeface="Calibri"/>
            </a:endParaRPr>
          </a:p>
        </p:txBody>
      </p:sp>
      <p:sp>
        <p:nvSpPr>
          <p:cNvPr id="3329115" name="Rectangle 91"/>
          <p:cNvSpPr>
            <a:spLocks noChangeArrowheads="1"/>
          </p:cNvSpPr>
          <p:nvPr/>
        </p:nvSpPr>
        <p:spPr bwMode="auto">
          <a:xfrm rot="16200000">
            <a:off x="5453064" y="3068639"/>
            <a:ext cx="2173287" cy="274637"/>
          </a:xfrm>
          <a:prstGeom prst="rect">
            <a:avLst/>
          </a:prstGeom>
          <a:noFill/>
          <a:ln w="9525">
            <a:noFill/>
            <a:miter lim="800000"/>
            <a:headEnd/>
            <a:tailEnd/>
          </a:ln>
        </p:spPr>
        <p:txBody>
          <a:bodyPr wrap="none" lIns="0" tIns="0" rIns="0" bIns="0">
            <a:spAutoFit/>
          </a:bodyPr>
          <a:lstStyle/>
          <a:p>
            <a:pPr>
              <a:defRPr/>
            </a:pPr>
            <a:r>
              <a:rPr lang="en-US" dirty="0">
                <a:solidFill>
                  <a:srgbClr val="000000"/>
                </a:solidFill>
                <a:latin typeface="Arial" charset="0"/>
              </a:rPr>
              <a:t>Events Per 1000 PYs</a:t>
            </a:r>
            <a:endParaRPr lang="en-US" dirty="0">
              <a:solidFill>
                <a:prstClr val="black"/>
              </a:solidFill>
              <a:effectLst>
                <a:outerShdw blurRad="38100" dist="38100" dir="2700000" algn="tl">
                  <a:srgbClr val="C0C0C0"/>
                </a:outerShdw>
              </a:effectLst>
              <a:latin typeface="MetaBook-Roman" pitchFamily="34" charset="0"/>
            </a:endParaRPr>
          </a:p>
        </p:txBody>
      </p:sp>
      <p:sp>
        <p:nvSpPr>
          <p:cNvPr id="13403" name="Oval 7"/>
          <p:cNvSpPr>
            <a:spLocks noChangeArrowheads="1"/>
          </p:cNvSpPr>
          <p:nvPr/>
        </p:nvSpPr>
        <p:spPr bwMode="auto">
          <a:xfrm>
            <a:off x="4151313" y="1768476"/>
            <a:ext cx="1439862" cy="917575"/>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p>
            <a:endParaRPr lang="es-ES" dirty="0">
              <a:solidFill>
                <a:prstClr val="black"/>
              </a:solidFill>
              <a:latin typeface="Calibri"/>
            </a:endParaRPr>
          </a:p>
        </p:txBody>
      </p:sp>
      <p:sp>
        <p:nvSpPr>
          <p:cNvPr id="93" name="Rectangle 2"/>
          <p:cNvSpPr txBox="1">
            <a:spLocks noChangeArrowheads="1"/>
          </p:cNvSpPr>
          <p:nvPr/>
        </p:nvSpPr>
        <p:spPr>
          <a:xfrm>
            <a:off x="1981200" y="44450"/>
            <a:ext cx="8229600" cy="1143000"/>
          </a:xfrm>
          <a:prstGeom prst="rect">
            <a:avLst/>
          </a:prstGeom>
        </p:spPr>
        <p:txBody>
          <a:bodyPr/>
          <a:lstStyle/>
          <a:p>
            <a:pPr algn="ctr">
              <a:defRPr/>
            </a:pPr>
            <a:r>
              <a:rPr lang="en-US" sz="3600" kern="0" dirty="0">
                <a:solidFill>
                  <a:srgbClr val="1F497D"/>
                </a:solidFill>
                <a:latin typeface="Calibri"/>
              </a:rPr>
              <a:t>HIV-infected patients have a higher incidence of myocardial infarction</a:t>
            </a:r>
          </a:p>
        </p:txBody>
      </p:sp>
      <p:pic>
        <p:nvPicPr>
          <p:cNvPr id="13405" name="Picture 2" descr="G:\__Conferences\AIDS2012\Communications\AIDS 2012 Logo and Style Guide\AIDS 2012 Logos\Master Logo (USE THIS LOGO)\Theme (USE THIS LOGO)\Other versions\AIDS2012mastTheme-color-name.jpg"/>
          <p:cNvPicPr>
            <a:picLocks noChangeAspect="1" noChangeArrowheads="1"/>
          </p:cNvPicPr>
          <p:nvPr/>
        </p:nvPicPr>
        <p:blipFill>
          <a:blip r:embed="rId3" cstate="print">
            <a:clrChange>
              <a:clrFrom>
                <a:srgbClr val="FFFFFE"/>
              </a:clrFrom>
              <a:clrTo>
                <a:srgbClr val="FFFFFE">
                  <a:alpha val="0"/>
                </a:srgbClr>
              </a:clrTo>
            </a:clrChange>
            <a:extLst>
              <a:ext uri="{28A0092B-C50C-407E-A947-70E740481C1C}">
                <a14:useLocalDpi xmlns:a14="http://schemas.microsoft.com/office/drawing/2010/main" val="0"/>
              </a:ext>
            </a:extLst>
          </a:blip>
          <a:srcRect l="10225" t="11185" r="7208" b="9079"/>
          <a:stretch>
            <a:fillRect/>
          </a:stretch>
        </p:blipFill>
        <p:spPr bwMode="auto">
          <a:xfrm>
            <a:off x="635001" y="5943600"/>
            <a:ext cx="923924"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93">
            <a:extLst>
              <a:ext uri="{FF2B5EF4-FFF2-40B4-BE49-F238E27FC236}">
                <a16:creationId xmlns:a16="http://schemas.microsoft.com/office/drawing/2014/main" id="{C0341289-C4BB-491C-811E-8C06339819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91208" y="6311900"/>
            <a:ext cx="925183" cy="457200"/>
          </a:xfrm>
          <a:prstGeom prst="rect">
            <a:avLst/>
          </a:prstGeom>
        </p:spPr>
      </p:pic>
      <p:pic>
        <p:nvPicPr>
          <p:cNvPr id="95" name="Picture 94">
            <a:extLst>
              <a:ext uri="{FF2B5EF4-FFF2-40B4-BE49-F238E27FC236}">
                <a16:creationId xmlns:a16="http://schemas.microsoft.com/office/drawing/2014/main" id="{1DABC9DD-D31B-4250-A726-734ED48FE7A4}"/>
              </a:ext>
            </a:extLst>
          </p:cNvPr>
          <p:cNvPicPr>
            <a:picLocks noChangeAspect="1"/>
          </p:cNvPicPr>
          <p:nvPr/>
        </p:nvPicPr>
        <p:blipFill rotWithShape="1">
          <a:blip r:embed="rId5">
            <a:extLst>
              <a:ext uri="{28A0092B-C50C-407E-A947-70E740481C1C}">
                <a14:useLocalDpi xmlns:a14="http://schemas.microsoft.com/office/drawing/2010/main" val="0"/>
              </a:ext>
            </a:extLst>
          </a:blip>
          <a:srcRect l="752" r="60110" b="55845"/>
          <a:stretch/>
        </p:blipFill>
        <p:spPr>
          <a:xfrm>
            <a:off x="201612" y="5369546"/>
            <a:ext cx="702957" cy="574054"/>
          </a:xfrm>
          <a:prstGeom prst="rect">
            <a:avLst/>
          </a:prstGeom>
        </p:spPr>
      </p:pic>
    </p:spTree>
    <p:extLst>
      <p:ext uri="{BB962C8B-B14F-4D97-AF65-F5344CB8AC3E}">
        <p14:creationId xmlns:p14="http://schemas.microsoft.com/office/powerpoint/2010/main" val="31863256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ヒラギノ角ゴ Pro W3"/>
        <a:cs typeface="ヒラギノ角ゴ Pro W3"/>
      </a:majorFont>
      <a:minorFont>
        <a:latin typeface="Arial"/>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65" charset="0"/>
            <a:ea typeface="ヒラギノ角ゴ Pro W3" pitchFamily="-65" charset="-128"/>
            <a:cs typeface="ヒラギノ角ゴ Pro W3" pitchFamily="-65"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65" charset="0"/>
            <a:ea typeface="ヒラギノ角ゴ Pro W3" pitchFamily="-65" charset="-128"/>
            <a:cs typeface="ヒラギノ角ゴ Pro W3" pitchFamily="-65"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659</TotalTime>
  <Words>1271</Words>
  <Application>Microsoft Office PowerPoint</Application>
  <PresentationFormat>Widescreen</PresentationFormat>
  <Paragraphs>203</Paragraphs>
  <Slides>18</Slides>
  <Notes>2</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18</vt:i4>
      </vt:variant>
    </vt:vector>
  </HeadingPairs>
  <TitlesOfParts>
    <vt:vector size="31" baseType="lpstr">
      <vt:lpstr>MS PGothic</vt:lpstr>
      <vt:lpstr>MS PGothic</vt:lpstr>
      <vt:lpstr>Arial</vt:lpstr>
      <vt:lpstr>Calibri</vt:lpstr>
      <vt:lpstr>Calibri Light</vt:lpstr>
      <vt:lpstr>Cambria Math</vt:lpstr>
      <vt:lpstr>MetaBook-Roman</vt:lpstr>
      <vt:lpstr>Times</vt:lpstr>
      <vt:lpstr>Times New Roman</vt:lpstr>
      <vt:lpstr>ヒラギノ角ゴ Pro W3</vt:lpstr>
      <vt:lpstr>Office Theme</vt:lpstr>
      <vt:lpstr>1_Office Theme</vt:lpstr>
      <vt:lpstr>Blank Presentation</vt:lpstr>
      <vt:lpstr>Metabolic Complication in HIV &amp; Treatment</vt:lpstr>
      <vt:lpstr>Learning Objective</vt:lpstr>
      <vt:lpstr>Preamble (Case Study)</vt:lpstr>
      <vt:lpstr>HIV infection has changed from a fatal disease into a chronic condition</vt:lpstr>
      <vt:lpstr>Overview of Metabolic Disorders in HIV</vt:lpstr>
      <vt:lpstr>PowerPoint Presentation</vt:lpstr>
      <vt:lpstr>ART and Metabolic Disorders </vt:lpstr>
      <vt:lpstr>Type of ART and Metabolic Disorders</vt:lpstr>
      <vt:lpstr>PowerPoint Presentation</vt:lpstr>
      <vt:lpstr>PowerPoint Presentation</vt:lpstr>
      <vt:lpstr>Is lipodystrophy a serious health problem?</vt:lpstr>
      <vt:lpstr>Is facial Lipoatrophy Reversible?</vt:lpstr>
      <vt:lpstr>Take home message</vt:lpstr>
      <vt:lpstr>Managing cardiovascular risk </vt:lpstr>
      <vt:lpstr>Prevention Methods</vt:lpstr>
      <vt:lpstr>PowerPoint Presentation</vt:lpstr>
      <vt:lpstr>Key Points</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HIV and Metabolic Cq</dc:title>
  <dc:creator>nuru mgori</dc:creator>
  <cp:lastModifiedBy>nuru mgori</cp:lastModifiedBy>
  <cp:revision>63</cp:revision>
  <dcterms:created xsi:type="dcterms:W3CDTF">2018-04-17T21:40:13Z</dcterms:created>
  <dcterms:modified xsi:type="dcterms:W3CDTF">2018-04-23T21:16:09Z</dcterms:modified>
</cp:coreProperties>
</file>